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drawings/drawing1.xml" ContentType="application/vnd.openxmlformats-officedocument.drawingml.chartshapes+xml"/>
  <Override PartName="/ppt/drawings/drawing3.xml" ContentType="application/vnd.openxmlformats-officedocument.drawingml.chartshapes+xml"/>
  <Override PartName="/ppt/drawings/drawing2.xml" ContentType="application/vnd.openxmlformats-officedocument.drawingml.chartshapes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20.xml" ContentType="application/vnd.openxmlformats-officedocument.presentationml.slide+xml"/>
  <Override PartName="/ppt/slides/slide33.xml" ContentType="application/vnd.openxmlformats-officedocument.presentationml.slide+xml"/>
  <Override PartName="/ppt/slides/slide31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charts/chart2.xml" ContentType="application/vnd.openxmlformats-officedocument.drawingml.chart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theme/theme1.xml" ContentType="application/vnd.openxmlformats-officedocument.them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60" r:id="rId2"/>
    <p:sldId id="308" r:id="rId3"/>
    <p:sldId id="301" r:id="rId4"/>
    <p:sldId id="303" r:id="rId5"/>
    <p:sldId id="296" r:id="rId6"/>
    <p:sldId id="257" r:id="rId7"/>
    <p:sldId id="269" r:id="rId8"/>
    <p:sldId id="273" r:id="rId9"/>
    <p:sldId id="299" r:id="rId10"/>
    <p:sldId id="264" r:id="rId11"/>
    <p:sldId id="288" r:id="rId12"/>
    <p:sldId id="289" r:id="rId13"/>
    <p:sldId id="271" r:id="rId14"/>
    <p:sldId id="282" r:id="rId15"/>
    <p:sldId id="274" r:id="rId16"/>
    <p:sldId id="281" r:id="rId17"/>
    <p:sldId id="280" r:id="rId18"/>
    <p:sldId id="266" r:id="rId19"/>
    <p:sldId id="304" r:id="rId20"/>
    <p:sldId id="290" r:id="rId21"/>
    <p:sldId id="291" r:id="rId22"/>
    <p:sldId id="279" r:id="rId23"/>
    <p:sldId id="263" r:id="rId24"/>
    <p:sldId id="305" r:id="rId25"/>
    <p:sldId id="275" r:id="rId26"/>
    <p:sldId id="272" r:id="rId27"/>
    <p:sldId id="270" r:id="rId28"/>
    <p:sldId id="277" r:id="rId29"/>
    <p:sldId id="312" r:id="rId30"/>
    <p:sldId id="256" r:id="rId31"/>
    <p:sldId id="259" r:id="rId32"/>
    <p:sldId id="262" r:id="rId33"/>
    <p:sldId id="307" r:id="rId34"/>
    <p:sldId id="306" r:id="rId35"/>
    <p:sldId id="286" r:id="rId36"/>
    <p:sldId id="298" r:id="rId37"/>
    <p:sldId id="309" r:id="rId38"/>
    <p:sldId id="297" r:id="rId39"/>
    <p:sldId id="311" r:id="rId40"/>
    <p:sldId id="310" r:id="rId41"/>
    <p:sldId id="313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934FF"/>
    <a:srgbClr val="C75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 autoAdjust="0"/>
    <p:restoredTop sz="94656" autoAdjust="0"/>
  </p:normalViewPr>
  <p:slideViewPr>
    <p:cSldViewPr snapToGrid="0" snapToObjects="1">
      <p:cViewPr>
        <p:scale>
          <a:sx n="64" d="100"/>
          <a:sy n="64" d="100"/>
        </p:scale>
        <p:origin x="-696" y="-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50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wpatzert:Desktop:Active%20Documents:Documents:LA%20Rainfall&amp;TempCharts:LAprecipchV2%20copy.xls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F:\JPL%20Summer%20Project\stations\LA\LA%20El%20Nino%20vs%20La%20Nina%20histogram%201878-2008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nn\Desktop\rates%20chart%2095%20percent%20CI.xlsx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dekillam\My%20Documents\Documents\Dan%20JPL%20Summer%2011\la%20vs%20sacramento%20total%20annual%20rainfall.xlsx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dekillam\My%20Documents\Documents\Dan%20JPL%20Summer%2011\la%20vs%20sacramento%20total%20annual%20rainfall.xlsx" TargetMode="External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Macintosh%20HD:Users:wpatzert:Desktop:Active%20Documents:Documents:Lee's%20Ferry%20Colorado%20Flow:LeesFerryAnnualNatFlowPlot1906-2013est_10.28.13%20final%20copy.xlsx" TargetMode="External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188972943980506E-2"/>
          <c:y val="0.141612117874091"/>
          <c:w val="0.863849765258216"/>
          <c:h val="0.7472766884531589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SEASONAL RAINFALL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trendline>
            <c:spPr>
              <a:ln w="38100">
                <a:solidFill>
                  <a:srgbClr val="FF00FF"/>
                </a:solidFill>
                <a:prstDash val="solid"/>
              </a:ln>
            </c:spPr>
            <c:trendlineType val="linear"/>
            <c:dispRSqr val="0"/>
            <c:dispEq val="0"/>
          </c:trendline>
          <c:cat>
            <c:numRef>
              <c:f>Sheet1!$A$2:$A$138</c:f>
              <c:numCache>
                <c:formatCode>General</c:formatCode>
                <c:ptCount val="137"/>
                <c:pt idx="0">
                  <c:v>1878</c:v>
                </c:pt>
                <c:pt idx="1">
                  <c:v>1879</c:v>
                </c:pt>
                <c:pt idx="2">
                  <c:v>1880</c:v>
                </c:pt>
                <c:pt idx="3">
                  <c:v>1881</c:v>
                </c:pt>
                <c:pt idx="4">
                  <c:v>1882</c:v>
                </c:pt>
                <c:pt idx="5">
                  <c:v>1883</c:v>
                </c:pt>
                <c:pt idx="6">
                  <c:v>1884</c:v>
                </c:pt>
                <c:pt idx="7">
                  <c:v>1885</c:v>
                </c:pt>
                <c:pt idx="8">
                  <c:v>1886</c:v>
                </c:pt>
                <c:pt idx="9">
                  <c:v>1887</c:v>
                </c:pt>
                <c:pt idx="10">
                  <c:v>1888</c:v>
                </c:pt>
                <c:pt idx="11">
                  <c:v>1889</c:v>
                </c:pt>
                <c:pt idx="12">
                  <c:v>1890</c:v>
                </c:pt>
                <c:pt idx="13">
                  <c:v>1891</c:v>
                </c:pt>
                <c:pt idx="14">
                  <c:v>1892</c:v>
                </c:pt>
                <c:pt idx="15">
                  <c:v>1893</c:v>
                </c:pt>
                <c:pt idx="16">
                  <c:v>1894</c:v>
                </c:pt>
                <c:pt idx="17">
                  <c:v>1895</c:v>
                </c:pt>
                <c:pt idx="18">
                  <c:v>1896</c:v>
                </c:pt>
                <c:pt idx="19">
                  <c:v>1897</c:v>
                </c:pt>
                <c:pt idx="20">
                  <c:v>1898</c:v>
                </c:pt>
                <c:pt idx="21">
                  <c:v>1899</c:v>
                </c:pt>
                <c:pt idx="22">
                  <c:v>1900</c:v>
                </c:pt>
                <c:pt idx="23">
                  <c:v>1901</c:v>
                </c:pt>
                <c:pt idx="24">
                  <c:v>1902</c:v>
                </c:pt>
                <c:pt idx="25">
                  <c:v>1903</c:v>
                </c:pt>
                <c:pt idx="26">
                  <c:v>1904</c:v>
                </c:pt>
                <c:pt idx="27">
                  <c:v>1905</c:v>
                </c:pt>
                <c:pt idx="28">
                  <c:v>1906</c:v>
                </c:pt>
                <c:pt idx="29">
                  <c:v>1907</c:v>
                </c:pt>
                <c:pt idx="30">
                  <c:v>1908</c:v>
                </c:pt>
                <c:pt idx="31">
                  <c:v>1909</c:v>
                </c:pt>
                <c:pt idx="32">
                  <c:v>1910</c:v>
                </c:pt>
                <c:pt idx="33">
                  <c:v>1911</c:v>
                </c:pt>
                <c:pt idx="34">
                  <c:v>1912</c:v>
                </c:pt>
                <c:pt idx="35">
                  <c:v>1913</c:v>
                </c:pt>
                <c:pt idx="36">
                  <c:v>1914</c:v>
                </c:pt>
                <c:pt idx="37">
                  <c:v>1915</c:v>
                </c:pt>
                <c:pt idx="38">
                  <c:v>1916</c:v>
                </c:pt>
                <c:pt idx="39">
                  <c:v>1917</c:v>
                </c:pt>
                <c:pt idx="40">
                  <c:v>1918</c:v>
                </c:pt>
                <c:pt idx="41">
                  <c:v>1919</c:v>
                </c:pt>
                <c:pt idx="42">
                  <c:v>1920</c:v>
                </c:pt>
                <c:pt idx="43">
                  <c:v>1921</c:v>
                </c:pt>
                <c:pt idx="44">
                  <c:v>1922</c:v>
                </c:pt>
                <c:pt idx="45">
                  <c:v>1923</c:v>
                </c:pt>
                <c:pt idx="46">
                  <c:v>1924</c:v>
                </c:pt>
                <c:pt idx="47">
                  <c:v>1925</c:v>
                </c:pt>
                <c:pt idx="48">
                  <c:v>1926</c:v>
                </c:pt>
                <c:pt idx="49">
                  <c:v>1927</c:v>
                </c:pt>
                <c:pt idx="50">
                  <c:v>1928</c:v>
                </c:pt>
                <c:pt idx="51">
                  <c:v>1929</c:v>
                </c:pt>
                <c:pt idx="52">
                  <c:v>1930</c:v>
                </c:pt>
                <c:pt idx="53">
                  <c:v>1931</c:v>
                </c:pt>
                <c:pt idx="54">
                  <c:v>1932</c:v>
                </c:pt>
                <c:pt idx="55">
                  <c:v>1933</c:v>
                </c:pt>
                <c:pt idx="56">
                  <c:v>1934</c:v>
                </c:pt>
                <c:pt idx="57">
                  <c:v>1935</c:v>
                </c:pt>
                <c:pt idx="58">
                  <c:v>1936</c:v>
                </c:pt>
                <c:pt idx="59">
                  <c:v>1937</c:v>
                </c:pt>
                <c:pt idx="60">
                  <c:v>1938</c:v>
                </c:pt>
                <c:pt idx="61">
                  <c:v>1939</c:v>
                </c:pt>
                <c:pt idx="62">
                  <c:v>1940</c:v>
                </c:pt>
                <c:pt idx="63">
                  <c:v>1941</c:v>
                </c:pt>
                <c:pt idx="64">
                  <c:v>1942</c:v>
                </c:pt>
                <c:pt idx="65">
                  <c:v>1943</c:v>
                </c:pt>
                <c:pt idx="66">
                  <c:v>1944</c:v>
                </c:pt>
                <c:pt idx="67">
                  <c:v>1945</c:v>
                </c:pt>
                <c:pt idx="68">
                  <c:v>1946</c:v>
                </c:pt>
                <c:pt idx="69">
                  <c:v>1947</c:v>
                </c:pt>
                <c:pt idx="70">
                  <c:v>1948</c:v>
                </c:pt>
                <c:pt idx="71">
                  <c:v>1949</c:v>
                </c:pt>
                <c:pt idx="72">
                  <c:v>1950</c:v>
                </c:pt>
                <c:pt idx="73">
                  <c:v>1951</c:v>
                </c:pt>
                <c:pt idx="74">
                  <c:v>1952</c:v>
                </c:pt>
                <c:pt idx="75">
                  <c:v>1953</c:v>
                </c:pt>
                <c:pt idx="76">
                  <c:v>1954</c:v>
                </c:pt>
                <c:pt idx="77">
                  <c:v>1955</c:v>
                </c:pt>
                <c:pt idx="78">
                  <c:v>1956</c:v>
                </c:pt>
                <c:pt idx="79">
                  <c:v>1957</c:v>
                </c:pt>
                <c:pt idx="80">
                  <c:v>1958</c:v>
                </c:pt>
                <c:pt idx="81">
                  <c:v>1959</c:v>
                </c:pt>
                <c:pt idx="82">
                  <c:v>1960</c:v>
                </c:pt>
                <c:pt idx="83">
                  <c:v>1961</c:v>
                </c:pt>
                <c:pt idx="84">
                  <c:v>1962</c:v>
                </c:pt>
                <c:pt idx="85">
                  <c:v>1963</c:v>
                </c:pt>
                <c:pt idx="86">
                  <c:v>1964</c:v>
                </c:pt>
                <c:pt idx="87">
                  <c:v>1965</c:v>
                </c:pt>
                <c:pt idx="88">
                  <c:v>1966</c:v>
                </c:pt>
                <c:pt idx="89">
                  <c:v>1967</c:v>
                </c:pt>
                <c:pt idx="90">
                  <c:v>1968</c:v>
                </c:pt>
                <c:pt idx="91">
                  <c:v>1969</c:v>
                </c:pt>
                <c:pt idx="92">
                  <c:v>1970</c:v>
                </c:pt>
                <c:pt idx="93">
                  <c:v>1971</c:v>
                </c:pt>
                <c:pt idx="94">
                  <c:v>1972</c:v>
                </c:pt>
                <c:pt idx="95">
                  <c:v>1973</c:v>
                </c:pt>
                <c:pt idx="96">
                  <c:v>1974</c:v>
                </c:pt>
                <c:pt idx="97">
                  <c:v>1975</c:v>
                </c:pt>
                <c:pt idx="98">
                  <c:v>1976</c:v>
                </c:pt>
                <c:pt idx="99">
                  <c:v>1977</c:v>
                </c:pt>
                <c:pt idx="100">
                  <c:v>1978</c:v>
                </c:pt>
                <c:pt idx="101">
                  <c:v>1979</c:v>
                </c:pt>
                <c:pt idx="102">
                  <c:v>1980</c:v>
                </c:pt>
                <c:pt idx="103">
                  <c:v>1981</c:v>
                </c:pt>
                <c:pt idx="104">
                  <c:v>1982</c:v>
                </c:pt>
                <c:pt idx="105">
                  <c:v>1983</c:v>
                </c:pt>
                <c:pt idx="106">
                  <c:v>1984</c:v>
                </c:pt>
                <c:pt idx="107">
                  <c:v>1985</c:v>
                </c:pt>
                <c:pt idx="108">
                  <c:v>1986</c:v>
                </c:pt>
                <c:pt idx="109">
                  <c:v>1987</c:v>
                </c:pt>
                <c:pt idx="110">
                  <c:v>1988</c:v>
                </c:pt>
                <c:pt idx="111">
                  <c:v>1989</c:v>
                </c:pt>
                <c:pt idx="112">
                  <c:v>1990</c:v>
                </c:pt>
                <c:pt idx="113">
                  <c:v>1991</c:v>
                </c:pt>
                <c:pt idx="114">
                  <c:v>1992</c:v>
                </c:pt>
                <c:pt idx="115">
                  <c:v>1993</c:v>
                </c:pt>
                <c:pt idx="116">
                  <c:v>1994</c:v>
                </c:pt>
                <c:pt idx="117">
                  <c:v>1995</c:v>
                </c:pt>
                <c:pt idx="118">
                  <c:v>1996</c:v>
                </c:pt>
                <c:pt idx="119">
                  <c:v>1997</c:v>
                </c:pt>
                <c:pt idx="120">
                  <c:v>1998</c:v>
                </c:pt>
                <c:pt idx="121">
                  <c:v>1999</c:v>
                </c:pt>
                <c:pt idx="122">
                  <c:v>2000</c:v>
                </c:pt>
                <c:pt idx="123">
                  <c:v>2001</c:v>
                </c:pt>
                <c:pt idx="124">
                  <c:v>2002</c:v>
                </c:pt>
                <c:pt idx="125">
                  <c:v>2003</c:v>
                </c:pt>
                <c:pt idx="126">
                  <c:v>2004</c:v>
                </c:pt>
                <c:pt idx="127">
                  <c:v>2005</c:v>
                </c:pt>
                <c:pt idx="128">
                  <c:v>2006</c:v>
                </c:pt>
                <c:pt idx="129">
                  <c:v>2007</c:v>
                </c:pt>
                <c:pt idx="130">
                  <c:v>2008</c:v>
                </c:pt>
                <c:pt idx="131">
                  <c:v>2009</c:v>
                </c:pt>
                <c:pt idx="132">
                  <c:v>2010</c:v>
                </c:pt>
                <c:pt idx="133">
                  <c:v>2011</c:v>
                </c:pt>
                <c:pt idx="134">
                  <c:v>2012</c:v>
                </c:pt>
                <c:pt idx="135">
                  <c:v>2013</c:v>
                </c:pt>
                <c:pt idx="136">
                  <c:v>2014</c:v>
                </c:pt>
              </c:numCache>
            </c:numRef>
          </c:cat>
          <c:val>
            <c:numRef>
              <c:f>Sheet1!$B$2:$B$138</c:f>
              <c:numCache>
                <c:formatCode>General</c:formatCode>
                <c:ptCount val="137"/>
                <c:pt idx="0">
                  <c:v>21.26</c:v>
                </c:pt>
                <c:pt idx="1">
                  <c:v>11.35</c:v>
                </c:pt>
                <c:pt idx="2">
                  <c:v>20.34</c:v>
                </c:pt>
                <c:pt idx="3">
                  <c:v>13.13</c:v>
                </c:pt>
                <c:pt idx="4">
                  <c:v>10.4</c:v>
                </c:pt>
                <c:pt idx="5">
                  <c:v>12.11</c:v>
                </c:pt>
                <c:pt idx="6">
                  <c:v>38.18</c:v>
                </c:pt>
                <c:pt idx="7">
                  <c:v>9.2100000000000009</c:v>
                </c:pt>
                <c:pt idx="8">
                  <c:v>22.31</c:v>
                </c:pt>
                <c:pt idx="9">
                  <c:v>14.05</c:v>
                </c:pt>
                <c:pt idx="10">
                  <c:v>13.87</c:v>
                </c:pt>
                <c:pt idx="11">
                  <c:v>19.28</c:v>
                </c:pt>
                <c:pt idx="12">
                  <c:v>34.840000000000003</c:v>
                </c:pt>
                <c:pt idx="13">
                  <c:v>13.36</c:v>
                </c:pt>
                <c:pt idx="14">
                  <c:v>11.85</c:v>
                </c:pt>
                <c:pt idx="15">
                  <c:v>26.28</c:v>
                </c:pt>
                <c:pt idx="16">
                  <c:v>6.73</c:v>
                </c:pt>
                <c:pt idx="17">
                  <c:v>16.11</c:v>
                </c:pt>
                <c:pt idx="18">
                  <c:v>8.51</c:v>
                </c:pt>
                <c:pt idx="19">
                  <c:v>16.86</c:v>
                </c:pt>
                <c:pt idx="20">
                  <c:v>7.06</c:v>
                </c:pt>
                <c:pt idx="21">
                  <c:v>5.59</c:v>
                </c:pt>
                <c:pt idx="22">
                  <c:v>7.91</c:v>
                </c:pt>
                <c:pt idx="23">
                  <c:v>16.29</c:v>
                </c:pt>
                <c:pt idx="24">
                  <c:v>10.6</c:v>
                </c:pt>
                <c:pt idx="25">
                  <c:v>19.32</c:v>
                </c:pt>
                <c:pt idx="26">
                  <c:v>8.7200000000000006</c:v>
                </c:pt>
                <c:pt idx="27">
                  <c:v>19.52</c:v>
                </c:pt>
                <c:pt idx="28">
                  <c:v>18.649999999999999</c:v>
                </c:pt>
                <c:pt idx="29">
                  <c:v>19.3</c:v>
                </c:pt>
                <c:pt idx="30">
                  <c:v>11.72</c:v>
                </c:pt>
                <c:pt idx="31">
                  <c:v>19.18</c:v>
                </c:pt>
                <c:pt idx="32">
                  <c:v>12.63</c:v>
                </c:pt>
                <c:pt idx="33">
                  <c:v>16.18</c:v>
                </c:pt>
                <c:pt idx="34">
                  <c:v>11.6</c:v>
                </c:pt>
                <c:pt idx="35">
                  <c:v>13.42</c:v>
                </c:pt>
                <c:pt idx="36">
                  <c:v>23.65</c:v>
                </c:pt>
                <c:pt idx="37">
                  <c:v>17.05</c:v>
                </c:pt>
                <c:pt idx="38">
                  <c:v>19.920000000000002</c:v>
                </c:pt>
                <c:pt idx="39">
                  <c:v>15.26</c:v>
                </c:pt>
                <c:pt idx="40">
                  <c:v>13.86</c:v>
                </c:pt>
                <c:pt idx="41">
                  <c:v>8.58</c:v>
                </c:pt>
                <c:pt idx="42">
                  <c:v>12.52</c:v>
                </c:pt>
                <c:pt idx="43">
                  <c:v>13.65</c:v>
                </c:pt>
                <c:pt idx="44">
                  <c:v>19.66</c:v>
                </c:pt>
                <c:pt idx="45">
                  <c:v>9.59</c:v>
                </c:pt>
                <c:pt idx="46">
                  <c:v>6.67</c:v>
                </c:pt>
                <c:pt idx="47">
                  <c:v>7.94</c:v>
                </c:pt>
                <c:pt idx="48">
                  <c:v>17.559999999999999</c:v>
                </c:pt>
                <c:pt idx="49">
                  <c:v>17.760000000000002</c:v>
                </c:pt>
                <c:pt idx="50">
                  <c:v>9.77</c:v>
                </c:pt>
                <c:pt idx="51">
                  <c:v>12.66</c:v>
                </c:pt>
                <c:pt idx="52">
                  <c:v>11.52</c:v>
                </c:pt>
                <c:pt idx="53">
                  <c:v>12.53</c:v>
                </c:pt>
                <c:pt idx="54">
                  <c:v>16.95</c:v>
                </c:pt>
                <c:pt idx="55">
                  <c:v>11.88</c:v>
                </c:pt>
                <c:pt idx="56">
                  <c:v>14.55</c:v>
                </c:pt>
                <c:pt idx="57">
                  <c:v>21.66</c:v>
                </c:pt>
                <c:pt idx="58">
                  <c:v>12.07</c:v>
                </c:pt>
                <c:pt idx="59">
                  <c:v>22.41</c:v>
                </c:pt>
                <c:pt idx="60">
                  <c:v>23.43</c:v>
                </c:pt>
                <c:pt idx="61">
                  <c:v>13.07</c:v>
                </c:pt>
                <c:pt idx="62">
                  <c:v>19.21</c:v>
                </c:pt>
                <c:pt idx="63">
                  <c:v>32.76</c:v>
                </c:pt>
                <c:pt idx="64">
                  <c:v>11.18</c:v>
                </c:pt>
                <c:pt idx="65">
                  <c:v>18.170000000000002</c:v>
                </c:pt>
                <c:pt idx="66">
                  <c:v>19.22</c:v>
                </c:pt>
                <c:pt idx="67">
                  <c:v>11.59</c:v>
                </c:pt>
                <c:pt idx="68">
                  <c:v>11.65</c:v>
                </c:pt>
                <c:pt idx="69">
                  <c:v>12.66</c:v>
                </c:pt>
                <c:pt idx="70">
                  <c:v>7.22</c:v>
                </c:pt>
                <c:pt idx="71">
                  <c:v>7.99</c:v>
                </c:pt>
                <c:pt idx="72">
                  <c:v>10.59</c:v>
                </c:pt>
                <c:pt idx="73">
                  <c:v>8.2100000000000009</c:v>
                </c:pt>
                <c:pt idx="74">
                  <c:v>26.21</c:v>
                </c:pt>
                <c:pt idx="75">
                  <c:v>9.4600000000000009</c:v>
                </c:pt>
                <c:pt idx="76">
                  <c:v>11.99</c:v>
                </c:pt>
                <c:pt idx="77">
                  <c:v>11.94</c:v>
                </c:pt>
                <c:pt idx="78">
                  <c:v>16</c:v>
                </c:pt>
                <c:pt idx="79">
                  <c:v>9.5399999999999991</c:v>
                </c:pt>
                <c:pt idx="80">
                  <c:v>21.13</c:v>
                </c:pt>
                <c:pt idx="81">
                  <c:v>5.58</c:v>
                </c:pt>
                <c:pt idx="82">
                  <c:v>8.18</c:v>
                </c:pt>
                <c:pt idx="83">
                  <c:v>4.8499999999999996</c:v>
                </c:pt>
                <c:pt idx="84">
                  <c:v>18.79</c:v>
                </c:pt>
                <c:pt idx="85">
                  <c:v>8.3800000000000008</c:v>
                </c:pt>
                <c:pt idx="86">
                  <c:v>7.93</c:v>
                </c:pt>
                <c:pt idx="87">
                  <c:v>13.68</c:v>
                </c:pt>
                <c:pt idx="88">
                  <c:v>20.440000000000001</c:v>
                </c:pt>
                <c:pt idx="89">
                  <c:v>22</c:v>
                </c:pt>
                <c:pt idx="90">
                  <c:v>16.579999999999998</c:v>
                </c:pt>
                <c:pt idx="91">
                  <c:v>27.47</c:v>
                </c:pt>
                <c:pt idx="92">
                  <c:v>7.74</c:v>
                </c:pt>
                <c:pt idx="93">
                  <c:v>12.32</c:v>
                </c:pt>
                <c:pt idx="94">
                  <c:v>7.17</c:v>
                </c:pt>
                <c:pt idx="95">
                  <c:v>21.26</c:v>
                </c:pt>
                <c:pt idx="96">
                  <c:v>14.92</c:v>
                </c:pt>
                <c:pt idx="97">
                  <c:v>14.35</c:v>
                </c:pt>
                <c:pt idx="98">
                  <c:v>7.21</c:v>
                </c:pt>
                <c:pt idx="99">
                  <c:v>12.3</c:v>
                </c:pt>
                <c:pt idx="100">
                  <c:v>33.44</c:v>
                </c:pt>
                <c:pt idx="101">
                  <c:v>19.670000000000002</c:v>
                </c:pt>
                <c:pt idx="102">
                  <c:v>26.98</c:v>
                </c:pt>
                <c:pt idx="103">
                  <c:v>8.9600000000000009</c:v>
                </c:pt>
                <c:pt idx="104">
                  <c:v>10.71</c:v>
                </c:pt>
                <c:pt idx="105">
                  <c:v>31.28</c:v>
                </c:pt>
                <c:pt idx="106">
                  <c:v>10.43</c:v>
                </c:pt>
                <c:pt idx="107">
                  <c:v>12.82</c:v>
                </c:pt>
                <c:pt idx="108">
                  <c:v>17.86</c:v>
                </c:pt>
                <c:pt idx="109">
                  <c:v>7.6599999999999957</c:v>
                </c:pt>
                <c:pt idx="110">
                  <c:v>12.48</c:v>
                </c:pt>
                <c:pt idx="111">
                  <c:v>8.08</c:v>
                </c:pt>
                <c:pt idx="112">
                  <c:v>7.35</c:v>
                </c:pt>
                <c:pt idx="113">
                  <c:v>11.99</c:v>
                </c:pt>
                <c:pt idx="114">
                  <c:v>21</c:v>
                </c:pt>
                <c:pt idx="115">
                  <c:v>27.36</c:v>
                </c:pt>
                <c:pt idx="116">
                  <c:v>8.11</c:v>
                </c:pt>
                <c:pt idx="117">
                  <c:v>24.35</c:v>
                </c:pt>
                <c:pt idx="118">
                  <c:v>12.44</c:v>
                </c:pt>
                <c:pt idx="119">
                  <c:v>12.4</c:v>
                </c:pt>
                <c:pt idx="120">
                  <c:v>31.01</c:v>
                </c:pt>
                <c:pt idx="121">
                  <c:v>9.08</c:v>
                </c:pt>
                <c:pt idx="122">
                  <c:v>11.57</c:v>
                </c:pt>
                <c:pt idx="123">
                  <c:v>17.940000000000001</c:v>
                </c:pt>
                <c:pt idx="124">
                  <c:v>4.42</c:v>
                </c:pt>
                <c:pt idx="125">
                  <c:v>16.41</c:v>
                </c:pt>
                <c:pt idx="126">
                  <c:v>9.25</c:v>
                </c:pt>
                <c:pt idx="127">
                  <c:v>37.25</c:v>
                </c:pt>
                <c:pt idx="128">
                  <c:v>12.34</c:v>
                </c:pt>
                <c:pt idx="129">
                  <c:v>3.21</c:v>
                </c:pt>
                <c:pt idx="130">
                  <c:v>13.53</c:v>
                </c:pt>
                <c:pt idx="131">
                  <c:v>9.08</c:v>
                </c:pt>
                <c:pt idx="132">
                  <c:v>16.36</c:v>
                </c:pt>
                <c:pt idx="133">
                  <c:v>20.2</c:v>
                </c:pt>
                <c:pt idx="134">
                  <c:v>8.69</c:v>
                </c:pt>
                <c:pt idx="135">
                  <c:v>5.14</c:v>
                </c:pt>
                <c:pt idx="136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7337856"/>
        <c:axId val="100344384"/>
      </c:barChart>
      <c:lineChart>
        <c:grouping val="standard"/>
        <c:varyColors val="0"/>
        <c:ser>
          <c:idx val="0"/>
          <c:order val="1"/>
          <c:tx>
            <c:strRef>
              <c:f>Sheet1!$C$1</c:f>
              <c:strCache>
                <c:ptCount val="1"/>
                <c:pt idx="0">
                  <c:v>10 Year Mean</c:v>
                </c:pt>
              </c:strCache>
            </c:strRef>
          </c:tx>
          <c:spPr>
            <a:ln w="12700">
              <a:solidFill>
                <a:srgbClr val="0000D4"/>
              </a:solidFill>
              <a:prstDash val="solid"/>
            </a:ln>
          </c:spPr>
          <c:marker>
            <c:symbol val="none"/>
          </c:marker>
          <c:cat>
            <c:numRef>
              <c:f>Sheet1!$A$2:$A$138</c:f>
              <c:numCache>
                <c:formatCode>General</c:formatCode>
                <c:ptCount val="137"/>
                <c:pt idx="0">
                  <c:v>1878</c:v>
                </c:pt>
                <c:pt idx="1">
                  <c:v>1879</c:v>
                </c:pt>
                <c:pt idx="2">
                  <c:v>1880</c:v>
                </c:pt>
                <c:pt idx="3">
                  <c:v>1881</c:v>
                </c:pt>
                <c:pt idx="4">
                  <c:v>1882</c:v>
                </c:pt>
                <c:pt idx="5">
                  <c:v>1883</c:v>
                </c:pt>
                <c:pt idx="6">
                  <c:v>1884</c:v>
                </c:pt>
                <c:pt idx="7">
                  <c:v>1885</c:v>
                </c:pt>
                <c:pt idx="8">
                  <c:v>1886</c:v>
                </c:pt>
                <c:pt idx="9">
                  <c:v>1887</c:v>
                </c:pt>
                <c:pt idx="10">
                  <c:v>1888</c:v>
                </c:pt>
                <c:pt idx="11">
                  <c:v>1889</c:v>
                </c:pt>
                <c:pt idx="12">
                  <c:v>1890</c:v>
                </c:pt>
                <c:pt idx="13">
                  <c:v>1891</c:v>
                </c:pt>
                <c:pt idx="14">
                  <c:v>1892</c:v>
                </c:pt>
                <c:pt idx="15">
                  <c:v>1893</c:v>
                </c:pt>
                <c:pt idx="16">
                  <c:v>1894</c:v>
                </c:pt>
                <c:pt idx="17">
                  <c:v>1895</c:v>
                </c:pt>
                <c:pt idx="18">
                  <c:v>1896</c:v>
                </c:pt>
                <c:pt idx="19">
                  <c:v>1897</c:v>
                </c:pt>
                <c:pt idx="20">
                  <c:v>1898</c:v>
                </c:pt>
                <c:pt idx="21">
                  <c:v>1899</c:v>
                </c:pt>
                <c:pt idx="22">
                  <c:v>1900</c:v>
                </c:pt>
                <c:pt idx="23">
                  <c:v>1901</c:v>
                </c:pt>
                <c:pt idx="24">
                  <c:v>1902</c:v>
                </c:pt>
                <c:pt idx="25">
                  <c:v>1903</c:v>
                </c:pt>
                <c:pt idx="26">
                  <c:v>1904</c:v>
                </c:pt>
                <c:pt idx="27">
                  <c:v>1905</c:v>
                </c:pt>
                <c:pt idx="28">
                  <c:v>1906</c:v>
                </c:pt>
                <c:pt idx="29">
                  <c:v>1907</c:v>
                </c:pt>
                <c:pt idx="30">
                  <c:v>1908</c:v>
                </c:pt>
                <c:pt idx="31">
                  <c:v>1909</c:v>
                </c:pt>
                <c:pt idx="32">
                  <c:v>1910</c:v>
                </c:pt>
                <c:pt idx="33">
                  <c:v>1911</c:v>
                </c:pt>
                <c:pt idx="34">
                  <c:v>1912</c:v>
                </c:pt>
                <c:pt idx="35">
                  <c:v>1913</c:v>
                </c:pt>
                <c:pt idx="36">
                  <c:v>1914</c:v>
                </c:pt>
                <c:pt idx="37">
                  <c:v>1915</c:v>
                </c:pt>
                <c:pt idx="38">
                  <c:v>1916</c:v>
                </c:pt>
                <c:pt idx="39">
                  <c:v>1917</c:v>
                </c:pt>
                <c:pt idx="40">
                  <c:v>1918</c:v>
                </c:pt>
                <c:pt idx="41">
                  <c:v>1919</c:v>
                </c:pt>
                <c:pt idx="42">
                  <c:v>1920</c:v>
                </c:pt>
                <c:pt idx="43">
                  <c:v>1921</c:v>
                </c:pt>
                <c:pt idx="44">
                  <c:v>1922</c:v>
                </c:pt>
                <c:pt idx="45">
                  <c:v>1923</c:v>
                </c:pt>
                <c:pt idx="46">
                  <c:v>1924</c:v>
                </c:pt>
                <c:pt idx="47">
                  <c:v>1925</c:v>
                </c:pt>
                <c:pt idx="48">
                  <c:v>1926</c:v>
                </c:pt>
                <c:pt idx="49">
                  <c:v>1927</c:v>
                </c:pt>
                <c:pt idx="50">
                  <c:v>1928</c:v>
                </c:pt>
                <c:pt idx="51">
                  <c:v>1929</c:v>
                </c:pt>
                <c:pt idx="52">
                  <c:v>1930</c:v>
                </c:pt>
                <c:pt idx="53">
                  <c:v>1931</c:v>
                </c:pt>
                <c:pt idx="54">
                  <c:v>1932</c:v>
                </c:pt>
                <c:pt idx="55">
                  <c:v>1933</c:v>
                </c:pt>
                <c:pt idx="56">
                  <c:v>1934</c:v>
                </c:pt>
                <c:pt idx="57">
                  <c:v>1935</c:v>
                </c:pt>
                <c:pt idx="58">
                  <c:v>1936</c:v>
                </c:pt>
                <c:pt idx="59">
                  <c:v>1937</c:v>
                </c:pt>
                <c:pt idx="60">
                  <c:v>1938</c:v>
                </c:pt>
                <c:pt idx="61">
                  <c:v>1939</c:v>
                </c:pt>
                <c:pt idx="62">
                  <c:v>1940</c:v>
                </c:pt>
                <c:pt idx="63">
                  <c:v>1941</c:v>
                </c:pt>
                <c:pt idx="64">
                  <c:v>1942</c:v>
                </c:pt>
                <c:pt idx="65">
                  <c:v>1943</c:v>
                </c:pt>
                <c:pt idx="66">
                  <c:v>1944</c:v>
                </c:pt>
                <c:pt idx="67">
                  <c:v>1945</c:v>
                </c:pt>
                <c:pt idx="68">
                  <c:v>1946</c:v>
                </c:pt>
                <c:pt idx="69">
                  <c:v>1947</c:v>
                </c:pt>
                <c:pt idx="70">
                  <c:v>1948</c:v>
                </c:pt>
                <c:pt idx="71">
                  <c:v>1949</c:v>
                </c:pt>
                <c:pt idx="72">
                  <c:v>1950</c:v>
                </c:pt>
                <c:pt idx="73">
                  <c:v>1951</c:v>
                </c:pt>
                <c:pt idx="74">
                  <c:v>1952</c:v>
                </c:pt>
                <c:pt idx="75">
                  <c:v>1953</c:v>
                </c:pt>
                <c:pt idx="76">
                  <c:v>1954</c:v>
                </c:pt>
                <c:pt idx="77">
                  <c:v>1955</c:v>
                </c:pt>
                <c:pt idx="78">
                  <c:v>1956</c:v>
                </c:pt>
                <c:pt idx="79">
                  <c:v>1957</c:v>
                </c:pt>
                <c:pt idx="80">
                  <c:v>1958</c:v>
                </c:pt>
                <c:pt idx="81">
                  <c:v>1959</c:v>
                </c:pt>
                <c:pt idx="82">
                  <c:v>1960</c:v>
                </c:pt>
                <c:pt idx="83">
                  <c:v>1961</c:v>
                </c:pt>
                <c:pt idx="84">
                  <c:v>1962</c:v>
                </c:pt>
                <c:pt idx="85">
                  <c:v>1963</c:v>
                </c:pt>
                <c:pt idx="86">
                  <c:v>1964</c:v>
                </c:pt>
                <c:pt idx="87">
                  <c:v>1965</c:v>
                </c:pt>
                <c:pt idx="88">
                  <c:v>1966</c:v>
                </c:pt>
                <c:pt idx="89">
                  <c:v>1967</c:v>
                </c:pt>
                <c:pt idx="90">
                  <c:v>1968</c:v>
                </c:pt>
                <c:pt idx="91">
                  <c:v>1969</c:v>
                </c:pt>
                <c:pt idx="92">
                  <c:v>1970</c:v>
                </c:pt>
                <c:pt idx="93">
                  <c:v>1971</c:v>
                </c:pt>
                <c:pt idx="94">
                  <c:v>1972</c:v>
                </c:pt>
                <c:pt idx="95">
                  <c:v>1973</c:v>
                </c:pt>
                <c:pt idx="96">
                  <c:v>1974</c:v>
                </c:pt>
                <c:pt idx="97">
                  <c:v>1975</c:v>
                </c:pt>
                <c:pt idx="98">
                  <c:v>1976</c:v>
                </c:pt>
                <c:pt idx="99">
                  <c:v>1977</c:v>
                </c:pt>
                <c:pt idx="100">
                  <c:v>1978</c:v>
                </c:pt>
                <c:pt idx="101">
                  <c:v>1979</c:v>
                </c:pt>
                <c:pt idx="102">
                  <c:v>1980</c:v>
                </c:pt>
                <c:pt idx="103">
                  <c:v>1981</c:v>
                </c:pt>
                <c:pt idx="104">
                  <c:v>1982</c:v>
                </c:pt>
                <c:pt idx="105">
                  <c:v>1983</c:v>
                </c:pt>
                <c:pt idx="106">
                  <c:v>1984</c:v>
                </c:pt>
                <c:pt idx="107">
                  <c:v>1985</c:v>
                </c:pt>
                <c:pt idx="108">
                  <c:v>1986</c:v>
                </c:pt>
                <c:pt idx="109">
                  <c:v>1987</c:v>
                </c:pt>
                <c:pt idx="110">
                  <c:v>1988</c:v>
                </c:pt>
                <c:pt idx="111">
                  <c:v>1989</c:v>
                </c:pt>
                <c:pt idx="112">
                  <c:v>1990</c:v>
                </c:pt>
                <c:pt idx="113">
                  <c:v>1991</c:v>
                </c:pt>
                <c:pt idx="114">
                  <c:v>1992</c:v>
                </c:pt>
                <c:pt idx="115">
                  <c:v>1993</c:v>
                </c:pt>
                <c:pt idx="116">
                  <c:v>1994</c:v>
                </c:pt>
                <c:pt idx="117">
                  <c:v>1995</c:v>
                </c:pt>
                <c:pt idx="118">
                  <c:v>1996</c:v>
                </c:pt>
                <c:pt idx="119">
                  <c:v>1997</c:v>
                </c:pt>
                <c:pt idx="120">
                  <c:v>1998</c:v>
                </c:pt>
                <c:pt idx="121">
                  <c:v>1999</c:v>
                </c:pt>
                <c:pt idx="122">
                  <c:v>2000</c:v>
                </c:pt>
                <c:pt idx="123">
                  <c:v>2001</c:v>
                </c:pt>
                <c:pt idx="124">
                  <c:v>2002</c:v>
                </c:pt>
                <c:pt idx="125">
                  <c:v>2003</c:v>
                </c:pt>
                <c:pt idx="126">
                  <c:v>2004</c:v>
                </c:pt>
                <c:pt idx="127">
                  <c:v>2005</c:v>
                </c:pt>
                <c:pt idx="128">
                  <c:v>2006</c:v>
                </c:pt>
                <c:pt idx="129">
                  <c:v>2007</c:v>
                </c:pt>
                <c:pt idx="130">
                  <c:v>2008</c:v>
                </c:pt>
                <c:pt idx="131">
                  <c:v>2009</c:v>
                </c:pt>
                <c:pt idx="132">
                  <c:v>2010</c:v>
                </c:pt>
                <c:pt idx="133">
                  <c:v>2011</c:v>
                </c:pt>
                <c:pt idx="134">
                  <c:v>2012</c:v>
                </c:pt>
                <c:pt idx="135">
                  <c:v>2013</c:v>
                </c:pt>
                <c:pt idx="136">
                  <c:v>2014</c:v>
                </c:pt>
              </c:numCache>
            </c:numRef>
          </c:cat>
          <c:val>
            <c:numRef>
              <c:f>Sheet1!$C$2:$C$135</c:f>
              <c:numCache>
                <c:formatCode>General</c:formatCode>
                <c:ptCount val="134"/>
                <c:pt idx="4">
                  <c:v>17.234000000000002</c:v>
                </c:pt>
                <c:pt idx="5">
                  <c:v>16.495000000000001</c:v>
                </c:pt>
                <c:pt idx="6">
                  <c:v>17.288</c:v>
                </c:pt>
                <c:pt idx="7">
                  <c:v>18.738</c:v>
                </c:pt>
                <c:pt idx="8">
                  <c:v>18.760999999999999</c:v>
                </c:pt>
                <c:pt idx="9">
                  <c:v>18.905999999999999</c:v>
                </c:pt>
                <c:pt idx="10">
                  <c:v>20.323</c:v>
                </c:pt>
                <c:pt idx="11">
                  <c:v>17.178000000000001</c:v>
                </c:pt>
                <c:pt idx="12">
                  <c:v>17.867999999999999</c:v>
                </c:pt>
                <c:pt idx="13">
                  <c:v>16.488</c:v>
                </c:pt>
                <c:pt idx="14">
                  <c:v>16.768999999999998</c:v>
                </c:pt>
                <c:pt idx="15">
                  <c:v>16.088000000000001</c:v>
                </c:pt>
                <c:pt idx="16">
                  <c:v>14.718999999999999</c:v>
                </c:pt>
                <c:pt idx="17">
                  <c:v>12.026</c:v>
                </c:pt>
                <c:pt idx="18">
                  <c:v>12.319000000000001</c:v>
                </c:pt>
                <c:pt idx="19">
                  <c:v>12.194000000000001</c:v>
                </c:pt>
                <c:pt idx="20">
                  <c:v>11.497999999999999</c:v>
                </c:pt>
                <c:pt idx="21">
                  <c:v>11.696999999999999</c:v>
                </c:pt>
                <c:pt idx="22">
                  <c:v>12.038</c:v>
                </c:pt>
                <c:pt idx="23">
                  <c:v>13.052</c:v>
                </c:pt>
                <c:pt idx="24">
                  <c:v>13.295999999999999</c:v>
                </c:pt>
                <c:pt idx="25">
                  <c:v>13.762</c:v>
                </c:pt>
                <c:pt idx="26">
                  <c:v>15.121</c:v>
                </c:pt>
                <c:pt idx="27">
                  <c:v>15.593</c:v>
                </c:pt>
                <c:pt idx="28">
                  <c:v>15.582000000000001</c:v>
                </c:pt>
                <c:pt idx="29">
                  <c:v>15.682</c:v>
                </c:pt>
                <c:pt idx="30">
                  <c:v>15.092000000000001</c:v>
                </c:pt>
                <c:pt idx="31">
                  <c:v>16.585000000000001</c:v>
                </c:pt>
                <c:pt idx="32">
                  <c:v>16.338000000000001</c:v>
                </c:pt>
                <c:pt idx="33">
                  <c:v>16.465</c:v>
                </c:pt>
                <c:pt idx="34">
                  <c:v>16.061</c:v>
                </c:pt>
                <c:pt idx="35">
                  <c:v>16.274999999999999</c:v>
                </c:pt>
                <c:pt idx="36">
                  <c:v>15.215</c:v>
                </c:pt>
                <c:pt idx="37">
                  <c:v>15.204000000000001</c:v>
                </c:pt>
                <c:pt idx="38">
                  <c:v>14.951000000000001</c:v>
                </c:pt>
                <c:pt idx="39">
                  <c:v>15.757</c:v>
                </c:pt>
                <c:pt idx="40">
                  <c:v>15.374000000000001</c:v>
                </c:pt>
                <c:pt idx="41">
                  <c:v>13.676</c:v>
                </c:pt>
                <c:pt idx="42">
                  <c:v>12.765000000000001</c:v>
                </c:pt>
                <c:pt idx="43">
                  <c:v>12.529</c:v>
                </c:pt>
                <c:pt idx="44">
                  <c:v>12.779</c:v>
                </c:pt>
                <c:pt idx="45">
                  <c:v>12.37</c:v>
                </c:pt>
                <c:pt idx="46">
                  <c:v>12.778</c:v>
                </c:pt>
                <c:pt idx="47">
                  <c:v>12.678000000000001</c:v>
                </c:pt>
                <c:pt idx="48">
                  <c:v>12.566000000000001</c:v>
                </c:pt>
                <c:pt idx="49">
                  <c:v>12.295</c:v>
                </c:pt>
                <c:pt idx="50">
                  <c:v>12.523999999999999</c:v>
                </c:pt>
                <c:pt idx="51">
                  <c:v>13.311999999999999</c:v>
                </c:pt>
                <c:pt idx="52">
                  <c:v>14.683999999999999</c:v>
                </c:pt>
                <c:pt idx="53">
                  <c:v>14.135</c:v>
                </c:pt>
                <c:pt idx="54">
                  <c:v>14.6</c:v>
                </c:pt>
                <c:pt idx="55">
                  <c:v>15.965999999999999</c:v>
                </c:pt>
                <c:pt idx="56">
                  <c:v>16.007000000000001</c:v>
                </c:pt>
                <c:pt idx="57">
                  <c:v>16.776</c:v>
                </c:pt>
                <c:pt idx="58">
                  <c:v>18.798999999999999</c:v>
                </c:pt>
                <c:pt idx="59">
                  <c:v>18.222000000000001</c:v>
                </c:pt>
                <c:pt idx="60">
                  <c:v>18.850999999999999</c:v>
                </c:pt>
                <c:pt idx="61">
                  <c:v>19.318000000000001</c:v>
                </c:pt>
                <c:pt idx="62">
                  <c:v>18.311</c:v>
                </c:pt>
                <c:pt idx="63">
                  <c:v>18.268999999999998</c:v>
                </c:pt>
                <c:pt idx="64">
                  <c:v>17.294</c:v>
                </c:pt>
                <c:pt idx="65">
                  <c:v>15.673</c:v>
                </c:pt>
                <c:pt idx="66">
                  <c:v>15.164999999999999</c:v>
                </c:pt>
                <c:pt idx="67">
                  <c:v>14.303000000000001</c:v>
                </c:pt>
                <c:pt idx="68">
                  <c:v>11.848000000000001</c:v>
                </c:pt>
                <c:pt idx="69">
                  <c:v>13.351000000000001</c:v>
                </c:pt>
                <c:pt idx="70">
                  <c:v>12.48</c:v>
                </c:pt>
                <c:pt idx="71">
                  <c:v>11.757</c:v>
                </c:pt>
                <c:pt idx="72">
                  <c:v>11.792</c:v>
                </c:pt>
                <c:pt idx="73">
                  <c:v>12.227</c:v>
                </c:pt>
                <c:pt idx="74">
                  <c:v>11.914999999999999</c:v>
                </c:pt>
                <c:pt idx="75">
                  <c:v>13.305999999999999</c:v>
                </c:pt>
                <c:pt idx="76">
                  <c:v>13.065</c:v>
                </c:pt>
                <c:pt idx="77">
                  <c:v>12.824</c:v>
                </c:pt>
                <c:pt idx="78">
                  <c:v>12.488</c:v>
                </c:pt>
                <c:pt idx="79">
                  <c:v>11.746</c:v>
                </c:pt>
                <c:pt idx="80">
                  <c:v>11.638</c:v>
                </c:pt>
                <c:pt idx="81">
                  <c:v>11.231999999999999</c:v>
                </c:pt>
                <c:pt idx="82">
                  <c:v>11.406000000000001</c:v>
                </c:pt>
                <c:pt idx="83">
                  <c:v>11.85</c:v>
                </c:pt>
                <c:pt idx="84">
                  <c:v>13.096</c:v>
                </c:pt>
                <c:pt idx="85">
                  <c:v>12.641</c:v>
                </c:pt>
                <c:pt idx="86">
                  <c:v>14.83</c:v>
                </c:pt>
                <c:pt idx="87">
                  <c:v>14.786</c:v>
                </c:pt>
                <c:pt idx="88">
                  <c:v>15.532999999999999</c:v>
                </c:pt>
                <c:pt idx="89">
                  <c:v>14.371</c:v>
                </c:pt>
                <c:pt idx="90">
                  <c:v>15.659000000000001</c:v>
                </c:pt>
                <c:pt idx="91">
                  <c:v>16.358000000000001</c:v>
                </c:pt>
                <c:pt idx="92">
                  <c:v>16.425000000000001</c:v>
                </c:pt>
                <c:pt idx="93">
                  <c:v>15.102</c:v>
                </c:pt>
                <c:pt idx="94">
                  <c:v>14.132</c:v>
                </c:pt>
                <c:pt idx="95">
                  <c:v>15.818</c:v>
                </c:pt>
                <c:pt idx="96">
                  <c:v>15.038</c:v>
                </c:pt>
                <c:pt idx="97">
                  <c:v>16.962</c:v>
                </c:pt>
                <c:pt idx="98">
                  <c:v>16.626000000000001</c:v>
                </c:pt>
                <c:pt idx="99">
                  <c:v>16.98</c:v>
                </c:pt>
                <c:pt idx="100">
                  <c:v>17.981999999999999</c:v>
                </c:pt>
                <c:pt idx="101">
                  <c:v>17.533000000000001</c:v>
                </c:pt>
                <c:pt idx="102">
                  <c:v>17.38</c:v>
                </c:pt>
                <c:pt idx="103">
                  <c:v>18.445</c:v>
                </c:pt>
                <c:pt idx="104">
                  <c:v>17.981000000000002</c:v>
                </c:pt>
                <c:pt idx="105">
                  <c:v>15.885</c:v>
                </c:pt>
                <c:pt idx="106">
                  <c:v>14.726000000000001</c:v>
                </c:pt>
                <c:pt idx="107">
                  <c:v>12.763</c:v>
                </c:pt>
                <c:pt idx="108">
                  <c:v>13.066000000000001</c:v>
                </c:pt>
                <c:pt idx="109">
                  <c:v>14.095000000000001</c:v>
                </c:pt>
                <c:pt idx="110">
                  <c:v>13.702999999999999</c:v>
                </c:pt>
                <c:pt idx="111">
                  <c:v>13.471</c:v>
                </c:pt>
                <c:pt idx="112">
                  <c:v>14.624000000000001</c:v>
                </c:pt>
                <c:pt idx="113">
                  <c:v>14.082000000000001</c:v>
                </c:pt>
                <c:pt idx="114">
                  <c:v>14.555999999999999</c:v>
                </c:pt>
                <c:pt idx="115">
                  <c:v>16.408999999999999</c:v>
                </c:pt>
                <c:pt idx="116">
                  <c:v>16.509</c:v>
                </c:pt>
                <c:pt idx="117">
                  <c:v>16.931000000000001</c:v>
                </c:pt>
                <c:pt idx="118">
                  <c:v>17.526</c:v>
                </c:pt>
                <c:pt idx="119">
                  <c:v>15.868</c:v>
                </c:pt>
                <c:pt idx="120">
                  <c:v>14.773</c:v>
                </c:pt>
                <c:pt idx="121">
                  <c:v>14.887</c:v>
                </c:pt>
                <c:pt idx="122">
                  <c:v>16.177</c:v>
                </c:pt>
                <c:pt idx="123">
                  <c:v>16.167000000000002</c:v>
                </c:pt>
                <c:pt idx="124">
                  <c:v>15.247999999999999</c:v>
                </c:pt>
                <c:pt idx="125">
                  <c:v>13.5</c:v>
                </c:pt>
                <c:pt idx="126">
                  <c:v>13.5</c:v>
                </c:pt>
                <c:pt idx="127">
                  <c:v>13.978999999999999</c:v>
                </c:pt>
                <c:pt idx="128">
                  <c:v>14.205</c:v>
                </c:pt>
                <c:pt idx="129">
                  <c:v>14.632</c:v>
                </c:pt>
                <c:pt idx="130">
                  <c:v>13.505000000000001</c:v>
                </c:pt>
                <c:pt idx="131">
                  <c:v>12.7</c:v>
                </c:pt>
                <c:pt idx="132">
                  <c:v>9.9722222222222197</c:v>
                </c:pt>
                <c:pt idx="133">
                  <c:v>9.6762499999999996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337856"/>
        <c:axId val="100344384"/>
      </c:line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5 Year Mean</c:v>
                </c:pt>
              </c:strCache>
            </c:strRef>
          </c:tx>
          <c:spPr>
            <a:ln w="57150" cmpd="sng">
              <a:solidFill>
                <a:srgbClr val="000090"/>
              </a:solidFill>
              <a:prstDash val="solid"/>
            </a:ln>
          </c:spPr>
          <c:marker>
            <c:symbol val="diamond"/>
            <c:size val="2"/>
            <c:spPr>
              <a:solidFill>
                <a:srgbClr val="FFFF00"/>
              </a:solidFill>
              <a:ln>
                <a:solidFill>
                  <a:srgbClr val="FF6600"/>
                </a:solidFill>
                <a:prstDash val="solid"/>
              </a:ln>
            </c:spPr>
          </c:marker>
          <c:dPt>
            <c:idx val="14"/>
            <c:marker>
              <c:spPr>
                <a:solidFill>
                  <a:srgbClr val="0000FF"/>
                </a:solidFill>
                <a:ln>
                  <a:solidFill>
                    <a:srgbClr val="FF6600"/>
                  </a:solidFill>
                  <a:prstDash val="solid"/>
                </a:ln>
              </c:spPr>
            </c:marker>
            <c:bubble3D val="0"/>
          </c:dPt>
          <c:dPt>
            <c:idx val="61"/>
            <c:marker>
              <c:spPr>
                <a:solidFill>
                  <a:srgbClr val="0000FF"/>
                </a:solidFill>
                <a:ln>
                  <a:solidFill>
                    <a:srgbClr val="FF6600"/>
                  </a:solidFill>
                  <a:prstDash val="solid"/>
                </a:ln>
              </c:spPr>
            </c:marker>
            <c:bubble3D val="0"/>
          </c:dPt>
          <c:cat>
            <c:numRef>
              <c:f>Sheet1!$A$2:$A$136</c:f>
              <c:numCache>
                <c:formatCode>General</c:formatCode>
                <c:ptCount val="135"/>
                <c:pt idx="0">
                  <c:v>1878</c:v>
                </c:pt>
                <c:pt idx="1">
                  <c:v>1879</c:v>
                </c:pt>
                <c:pt idx="2">
                  <c:v>1880</c:v>
                </c:pt>
                <c:pt idx="3">
                  <c:v>1881</c:v>
                </c:pt>
                <c:pt idx="4">
                  <c:v>1882</c:v>
                </c:pt>
                <c:pt idx="5">
                  <c:v>1883</c:v>
                </c:pt>
                <c:pt idx="6">
                  <c:v>1884</c:v>
                </c:pt>
                <c:pt idx="7">
                  <c:v>1885</c:v>
                </c:pt>
                <c:pt idx="8">
                  <c:v>1886</c:v>
                </c:pt>
                <c:pt idx="9">
                  <c:v>1887</c:v>
                </c:pt>
                <c:pt idx="10">
                  <c:v>1888</c:v>
                </c:pt>
                <c:pt idx="11">
                  <c:v>1889</c:v>
                </c:pt>
                <c:pt idx="12">
                  <c:v>1890</c:v>
                </c:pt>
                <c:pt idx="13">
                  <c:v>1891</c:v>
                </c:pt>
                <c:pt idx="14">
                  <c:v>1892</c:v>
                </c:pt>
                <c:pt idx="15">
                  <c:v>1893</c:v>
                </c:pt>
                <c:pt idx="16">
                  <c:v>1894</c:v>
                </c:pt>
                <c:pt idx="17">
                  <c:v>1895</c:v>
                </c:pt>
                <c:pt idx="18">
                  <c:v>1896</c:v>
                </c:pt>
                <c:pt idx="19">
                  <c:v>1897</c:v>
                </c:pt>
                <c:pt idx="20">
                  <c:v>1898</c:v>
                </c:pt>
                <c:pt idx="21">
                  <c:v>1899</c:v>
                </c:pt>
                <c:pt idx="22">
                  <c:v>1900</c:v>
                </c:pt>
                <c:pt idx="23">
                  <c:v>1901</c:v>
                </c:pt>
                <c:pt idx="24">
                  <c:v>1902</c:v>
                </c:pt>
                <c:pt idx="25">
                  <c:v>1903</c:v>
                </c:pt>
                <c:pt idx="26">
                  <c:v>1904</c:v>
                </c:pt>
                <c:pt idx="27">
                  <c:v>1905</c:v>
                </c:pt>
                <c:pt idx="28">
                  <c:v>1906</c:v>
                </c:pt>
                <c:pt idx="29">
                  <c:v>1907</c:v>
                </c:pt>
                <c:pt idx="30">
                  <c:v>1908</c:v>
                </c:pt>
                <c:pt idx="31">
                  <c:v>1909</c:v>
                </c:pt>
                <c:pt idx="32">
                  <c:v>1910</c:v>
                </c:pt>
                <c:pt idx="33">
                  <c:v>1911</c:v>
                </c:pt>
                <c:pt idx="34">
                  <c:v>1912</c:v>
                </c:pt>
                <c:pt idx="35">
                  <c:v>1913</c:v>
                </c:pt>
                <c:pt idx="36">
                  <c:v>1914</c:v>
                </c:pt>
                <c:pt idx="37">
                  <c:v>1915</c:v>
                </c:pt>
                <c:pt idx="38">
                  <c:v>1916</c:v>
                </c:pt>
                <c:pt idx="39">
                  <c:v>1917</c:v>
                </c:pt>
                <c:pt idx="40">
                  <c:v>1918</c:v>
                </c:pt>
                <c:pt idx="41">
                  <c:v>1919</c:v>
                </c:pt>
                <c:pt idx="42">
                  <c:v>1920</c:v>
                </c:pt>
                <c:pt idx="43">
                  <c:v>1921</c:v>
                </c:pt>
                <c:pt idx="44">
                  <c:v>1922</c:v>
                </c:pt>
                <c:pt idx="45">
                  <c:v>1923</c:v>
                </c:pt>
                <c:pt idx="46">
                  <c:v>1924</c:v>
                </c:pt>
                <c:pt idx="47">
                  <c:v>1925</c:v>
                </c:pt>
                <c:pt idx="48">
                  <c:v>1926</c:v>
                </c:pt>
                <c:pt idx="49">
                  <c:v>1927</c:v>
                </c:pt>
                <c:pt idx="50">
                  <c:v>1928</c:v>
                </c:pt>
                <c:pt idx="51">
                  <c:v>1929</c:v>
                </c:pt>
                <c:pt idx="52">
                  <c:v>1930</c:v>
                </c:pt>
                <c:pt idx="53">
                  <c:v>1931</c:v>
                </c:pt>
                <c:pt idx="54">
                  <c:v>1932</c:v>
                </c:pt>
                <c:pt idx="55">
                  <c:v>1933</c:v>
                </c:pt>
                <c:pt idx="56">
                  <c:v>1934</c:v>
                </c:pt>
                <c:pt idx="57">
                  <c:v>1935</c:v>
                </c:pt>
                <c:pt idx="58">
                  <c:v>1936</c:v>
                </c:pt>
                <c:pt idx="59">
                  <c:v>1937</c:v>
                </c:pt>
                <c:pt idx="60">
                  <c:v>1938</c:v>
                </c:pt>
                <c:pt idx="61">
                  <c:v>1939</c:v>
                </c:pt>
                <c:pt idx="62">
                  <c:v>1940</c:v>
                </c:pt>
                <c:pt idx="63">
                  <c:v>1941</c:v>
                </c:pt>
                <c:pt idx="64">
                  <c:v>1942</c:v>
                </c:pt>
                <c:pt idx="65">
                  <c:v>1943</c:v>
                </c:pt>
                <c:pt idx="66">
                  <c:v>1944</c:v>
                </c:pt>
                <c:pt idx="67">
                  <c:v>1945</c:v>
                </c:pt>
                <c:pt idx="68">
                  <c:v>1946</c:v>
                </c:pt>
                <c:pt idx="69">
                  <c:v>1947</c:v>
                </c:pt>
                <c:pt idx="70">
                  <c:v>1948</c:v>
                </c:pt>
                <c:pt idx="71">
                  <c:v>1949</c:v>
                </c:pt>
                <c:pt idx="72">
                  <c:v>1950</c:v>
                </c:pt>
                <c:pt idx="73">
                  <c:v>1951</c:v>
                </c:pt>
                <c:pt idx="74">
                  <c:v>1952</c:v>
                </c:pt>
                <c:pt idx="75">
                  <c:v>1953</c:v>
                </c:pt>
                <c:pt idx="76">
                  <c:v>1954</c:v>
                </c:pt>
                <c:pt idx="77">
                  <c:v>1955</c:v>
                </c:pt>
                <c:pt idx="78">
                  <c:v>1956</c:v>
                </c:pt>
                <c:pt idx="79">
                  <c:v>1957</c:v>
                </c:pt>
                <c:pt idx="80">
                  <c:v>1958</c:v>
                </c:pt>
                <c:pt idx="81">
                  <c:v>1959</c:v>
                </c:pt>
                <c:pt idx="82">
                  <c:v>1960</c:v>
                </c:pt>
                <c:pt idx="83">
                  <c:v>1961</c:v>
                </c:pt>
                <c:pt idx="84">
                  <c:v>1962</c:v>
                </c:pt>
                <c:pt idx="85">
                  <c:v>1963</c:v>
                </c:pt>
                <c:pt idx="86">
                  <c:v>1964</c:v>
                </c:pt>
                <c:pt idx="87">
                  <c:v>1965</c:v>
                </c:pt>
                <c:pt idx="88">
                  <c:v>1966</c:v>
                </c:pt>
                <c:pt idx="89">
                  <c:v>1967</c:v>
                </c:pt>
                <c:pt idx="90">
                  <c:v>1968</c:v>
                </c:pt>
                <c:pt idx="91">
                  <c:v>1969</c:v>
                </c:pt>
                <c:pt idx="92">
                  <c:v>1970</c:v>
                </c:pt>
                <c:pt idx="93">
                  <c:v>1971</c:v>
                </c:pt>
                <c:pt idx="94">
                  <c:v>1972</c:v>
                </c:pt>
                <c:pt idx="95">
                  <c:v>1973</c:v>
                </c:pt>
                <c:pt idx="96">
                  <c:v>1974</c:v>
                </c:pt>
                <c:pt idx="97">
                  <c:v>1975</c:v>
                </c:pt>
                <c:pt idx="98">
                  <c:v>1976</c:v>
                </c:pt>
                <c:pt idx="99">
                  <c:v>1977</c:v>
                </c:pt>
                <c:pt idx="100">
                  <c:v>1978</c:v>
                </c:pt>
                <c:pt idx="101">
                  <c:v>1979</c:v>
                </c:pt>
                <c:pt idx="102">
                  <c:v>1980</c:v>
                </c:pt>
                <c:pt idx="103">
                  <c:v>1981</c:v>
                </c:pt>
                <c:pt idx="104">
                  <c:v>1982</c:v>
                </c:pt>
                <c:pt idx="105">
                  <c:v>1983</c:v>
                </c:pt>
                <c:pt idx="106">
                  <c:v>1984</c:v>
                </c:pt>
                <c:pt idx="107">
                  <c:v>1985</c:v>
                </c:pt>
                <c:pt idx="108">
                  <c:v>1986</c:v>
                </c:pt>
                <c:pt idx="109">
                  <c:v>1987</c:v>
                </c:pt>
                <c:pt idx="110">
                  <c:v>1988</c:v>
                </c:pt>
                <c:pt idx="111">
                  <c:v>1989</c:v>
                </c:pt>
                <c:pt idx="112">
                  <c:v>1990</c:v>
                </c:pt>
                <c:pt idx="113">
                  <c:v>1991</c:v>
                </c:pt>
                <c:pt idx="114">
                  <c:v>1992</c:v>
                </c:pt>
                <c:pt idx="115">
                  <c:v>1993</c:v>
                </c:pt>
                <c:pt idx="116">
                  <c:v>1994</c:v>
                </c:pt>
                <c:pt idx="117">
                  <c:v>1995</c:v>
                </c:pt>
                <c:pt idx="118">
                  <c:v>1996</c:v>
                </c:pt>
                <c:pt idx="119">
                  <c:v>1997</c:v>
                </c:pt>
                <c:pt idx="120">
                  <c:v>1998</c:v>
                </c:pt>
                <c:pt idx="121">
                  <c:v>1999</c:v>
                </c:pt>
                <c:pt idx="122">
                  <c:v>2000</c:v>
                </c:pt>
                <c:pt idx="123">
                  <c:v>2001</c:v>
                </c:pt>
                <c:pt idx="124">
                  <c:v>2002</c:v>
                </c:pt>
                <c:pt idx="125">
                  <c:v>2003</c:v>
                </c:pt>
                <c:pt idx="126">
                  <c:v>2004</c:v>
                </c:pt>
                <c:pt idx="127">
                  <c:v>2005</c:v>
                </c:pt>
                <c:pt idx="128">
                  <c:v>2006</c:v>
                </c:pt>
                <c:pt idx="129">
                  <c:v>2007</c:v>
                </c:pt>
                <c:pt idx="130">
                  <c:v>2008</c:v>
                </c:pt>
                <c:pt idx="131">
                  <c:v>2009</c:v>
                </c:pt>
                <c:pt idx="132">
                  <c:v>2010</c:v>
                </c:pt>
                <c:pt idx="133">
                  <c:v>2011</c:v>
                </c:pt>
                <c:pt idx="134">
                  <c:v>2012</c:v>
                </c:pt>
              </c:numCache>
            </c:numRef>
          </c:cat>
          <c:val>
            <c:numRef>
              <c:f>Sheet1!$D$2:$D$136</c:f>
              <c:numCache>
                <c:formatCode>General</c:formatCode>
                <c:ptCount val="135"/>
                <c:pt idx="2">
                  <c:v>15.295999999999999</c:v>
                </c:pt>
                <c:pt idx="3">
                  <c:v>13.465999999999999</c:v>
                </c:pt>
                <c:pt idx="4">
                  <c:v>18.832000000000001</c:v>
                </c:pt>
                <c:pt idx="5">
                  <c:v>16.606000000000002</c:v>
                </c:pt>
                <c:pt idx="6">
                  <c:v>18.442</c:v>
                </c:pt>
                <c:pt idx="7">
                  <c:v>19.172000000000001</c:v>
                </c:pt>
                <c:pt idx="8">
                  <c:v>19.524000000000001</c:v>
                </c:pt>
                <c:pt idx="9">
                  <c:v>15.744</c:v>
                </c:pt>
                <c:pt idx="10">
                  <c:v>20.87</c:v>
                </c:pt>
                <c:pt idx="11">
                  <c:v>19.079999999999998</c:v>
                </c:pt>
                <c:pt idx="12">
                  <c:v>18.64</c:v>
                </c:pt>
                <c:pt idx="13">
                  <c:v>21.122</c:v>
                </c:pt>
                <c:pt idx="14">
                  <c:v>18.611999999999998</c:v>
                </c:pt>
                <c:pt idx="15">
                  <c:v>14.866</c:v>
                </c:pt>
                <c:pt idx="16">
                  <c:v>13.896000000000001</c:v>
                </c:pt>
                <c:pt idx="17">
                  <c:v>14.898</c:v>
                </c:pt>
                <c:pt idx="18">
                  <c:v>11.054</c:v>
                </c:pt>
                <c:pt idx="19">
                  <c:v>10.826000000000001</c:v>
                </c:pt>
                <c:pt idx="20">
                  <c:v>9.1860000000000017</c:v>
                </c:pt>
                <c:pt idx="21">
                  <c:v>10.742000000000001</c:v>
                </c:pt>
                <c:pt idx="22">
                  <c:v>9.49</c:v>
                </c:pt>
                <c:pt idx="23">
                  <c:v>11.942</c:v>
                </c:pt>
                <c:pt idx="24">
                  <c:v>12.568</c:v>
                </c:pt>
                <c:pt idx="25">
                  <c:v>14.89</c:v>
                </c:pt>
                <c:pt idx="26">
                  <c:v>15.362</c:v>
                </c:pt>
                <c:pt idx="27">
                  <c:v>17.102</c:v>
                </c:pt>
                <c:pt idx="28">
                  <c:v>15.582000000000001</c:v>
                </c:pt>
                <c:pt idx="29">
                  <c:v>17.673999999999999</c:v>
                </c:pt>
                <c:pt idx="30">
                  <c:v>16.295999999999999</c:v>
                </c:pt>
                <c:pt idx="31">
                  <c:v>15.802</c:v>
                </c:pt>
                <c:pt idx="32">
                  <c:v>14.262</c:v>
                </c:pt>
                <c:pt idx="33">
                  <c:v>14.602</c:v>
                </c:pt>
                <c:pt idx="34">
                  <c:v>15.496</c:v>
                </c:pt>
                <c:pt idx="35">
                  <c:v>16.38</c:v>
                </c:pt>
                <c:pt idx="36">
                  <c:v>17.128</c:v>
                </c:pt>
                <c:pt idx="37">
                  <c:v>17.86</c:v>
                </c:pt>
                <c:pt idx="38">
                  <c:v>17.948</c:v>
                </c:pt>
                <c:pt idx="39">
                  <c:v>14.933999999999999</c:v>
                </c:pt>
                <c:pt idx="40">
                  <c:v>14.028</c:v>
                </c:pt>
                <c:pt idx="41">
                  <c:v>12.773999999999999</c:v>
                </c:pt>
                <c:pt idx="42">
                  <c:v>13.654</c:v>
                </c:pt>
                <c:pt idx="43">
                  <c:v>12.8</c:v>
                </c:pt>
                <c:pt idx="44">
                  <c:v>12.417999999999999</c:v>
                </c:pt>
                <c:pt idx="45">
                  <c:v>11.502000000000001</c:v>
                </c:pt>
                <c:pt idx="46">
                  <c:v>12.284000000000001</c:v>
                </c:pt>
                <c:pt idx="47">
                  <c:v>11.904</c:v>
                </c:pt>
                <c:pt idx="48">
                  <c:v>11.94</c:v>
                </c:pt>
                <c:pt idx="49">
                  <c:v>13.138</c:v>
                </c:pt>
                <c:pt idx="50">
                  <c:v>13.853999999999999</c:v>
                </c:pt>
                <c:pt idx="51">
                  <c:v>12.848000000000001</c:v>
                </c:pt>
                <c:pt idx="52">
                  <c:v>12.686</c:v>
                </c:pt>
                <c:pt idx="53">
                  <c:v>13.108000000000001</c:v>
                </c:pt>
                <c:pt idx="54">
                  <c:v>13.486000000000001</c:v>
                </c:pt>
                <c:pt idx="55">
                  <c:v>15.513999999999999</c:v>
                </c:pt>
                <c:pt idx="56">
                  <c:v>15.422000000000001</c:v>
                </c:pt>
                <c:pt idx="57">
                  <c:v>16.513999999999999</c:v>
                </c:pt>
                <c:pt idx="58">
                  <c:v>18.824000000000002</c:v>
                </c:pt>
                <c:pt idx="59">
                  <c:v>18.527999999999999</c:v>
                </c:pt>
                <c:pt idx="60">
                  <c:v>18.038</c:v>
                </c:pt>
                <c:pt idx="61">
                  <c:v>22.175999999999998</c:v>
                </c:pt>
                <c:pt idx="62">
                  <c:v>19.93</c:v>
                </c:pt>
                <c:pt idx="63">
                  <c:v>18.878</c:v>
                </c:pt>
                <c:pt idx="64">
                  <c:v>20.108000000000001</c:v>
                </c:pt>
                <c:pt idx="65">
                  <c:v>18.584</c:v>
                </c:pt>
                <c:pt idx="66">
                  <c:v>14.362</c:v>
                </c:pt>
                <c:pt idx="67">
                  <c:v>14.657999999999999</c:v>
                </c:pt>
                <c:pt idx="68">
                  <c:v>12.468</c:v>
                </c:pt>
                <c:pt idx="69">
                  <c:v>10.222</c:v>
                </c:pt>
                <c:pt idx="70">
                  <c:v>10.022</c:v>
                </c:pt>
                <c:pt idx="71">
                  <c:v>9.3339999999999996</c:v>
                </c:pt>
                <c:pt idx="72">
                  <c:v>12.044</c:v>
                </c:pt>
                <c:pt idx="73">
                  <c:v>12.492000000000001</c:v>
                </c:pt>
                <c:pt idx="74">
                  <c:v>13.292</c:v>
                </c:pt>
                <c:pt idx="75">
                  <c:v>13.561999999999999</c:v>
                </c:pt>
                <c:pt idx="76">
                  <c:v>15.12</c:v>
                </c:pt>
                <c:pt idx="77">
                  <c:v>11.786</c:v>
                </c:pt>
                <c:pt idx="78">
                  <c:v>14.12</c:v>
                </c:pt>
                <c:pt idx="79">
                  <c:v>12.837999999999999</c:v>
                </c:pt>
                <c:pt idx="80">
                  <c:v>12.086</c:v>
                </c:pt>
                <c:pt idx="81">
                  <c:v>9.8559999999999999</c:v>
                </c:pt>
                <c:pt idx="82">
                  <c:v>11.706</c:v>
                </c:pt>
                <c:pt idx="83">
                  <c:v>9.1560000000000006</c:v>
                </c:pt>
                <c:pt idx="84">
                  <c:v>9.6260000000000012</c:v>
                </c:pt>
                <c:pt idx="85">
                  <c:v>10.726000000000001</c:v>
                </c:pt>
                <c:pt idx="86">
                  <c:v>13.843999999999999</c:v>
                </c:pt>
                <c:pt idx="87">
                  <c:v>14.486000000000001</c:v>
                </c:pt>
                <c:pt idx="88">
                  <c:v>16.126000000000001</c:v>
                </c:pt>
                <c:pt idx="89">
                  <c:v>20.033999999999999</c:v>
                </c:pt>
                <c:pt idx="90">
                  <c:v>18.846</c:v>
                </c:pt>
                <c:pt idx="91">
                  <c:v>17.222000000000001</c:v>
                </c:pt>
                <c:pt idx="92">
                  <c:v>14.256</c:v>
                </c:pt>
                <c:pt idx="93">
                  <c:v>15.192</c:v>
                </c:pt>
                <c:pt idx="94">
                  <c:v>12.682</c:v>
                </c:pt>
                <c:pt idx="95">
                  <c:v>14.004</c:v>
                </c:pt>
                <c:pt idx="96">
                  <c:v>12.981999999999999</c:v>
                </c:pt>
                <c:pt idx="97">
                  <c:v>14.007999999999999</c:v>
                </c:pt>
                <c:pt idx="98">
                  <c:v>16.443999999999999</c:v>
                </c:pt>
                <c:pt idx="99">
                  <c:v>17.393999999999998</c:v>
                </c:pt>
                <c:pt idx="100">
                  <c:v>19.920000000000002</c:v>
                </c:pt>
                <c:pt idx="101">
                  <c:v>20.27</c:v>
                </c:pt>
                <c:pt idx="102">
                  <c:v>19.952000000000009</c:v>
                </c:pt>
                <c:pt idx="103">
                  <c:v>19.52</c:v>
                </c:pt>
                <c:pt idx="104">
                  <c:v>17.672000000000001</c:v>
                </c:pt>
                <c:pt idx="105">
                  <c:v>14.84</c:v>
                </c:pt>
                <c:pt idx="106">
                  <c:v>16.62</c:v>
                </c:pt>
                <c:pt idx="107">
                  <c:v>16.010000000000002</c:v>
                </c:pt>
                <c:pt idx="108">
                  <c:v>12.25</c:v>
                </c:pt>
                <c:pt idx="109">
                  <c:v>11.78</c:v>
                </c:pt>
                <c:pt idx="110">
                  <c:v>10.686</c:v>
                </c:pt>
                <c:pt idx="111">
                  <c:v>9.5120000000000005</c:v>
                </c:pt>
                <c:pt idx="112">
                  <c:v>12.18</c:v>
                </c:pt>
                <c:pt idx="113">
                  <c:v>15.156000000000001</c:v>
                </c:pt>
                <c:pt idx="114">
                  <c:v>15.162000000000001</c:v>
                </c:pt>
                <c:pt idx="115">
                  <c:v>18.562000000000001</c:v>
                </c:pt>
                <c:pt idx="116">
                  <c:v>18.652000000000001</c:v>
                </c:pt>
                <c:pt idx="117">
                  <c:v>16.931999999999999</c:v>
                </c:pt>
                <c:pt idx="118">
                  <c:v>17.661999999999999</c:v>
                </c:pt>
                <c:pt idx="119">
                  <c:v>17.856000000000002</c:v>
                </c:pt>
                <c:pt idx="120">
                  <c:v>15.3</c:v>
                </c:pt>
                <c:pt idx="121">
                  <c:v>16.399999999999999</c:v>
                </c:pt>
                <c:pt idx="122">
                  <c:v>14.804</c:v>
                </c:pt>
                <c:pt idx="123">
                  <c:v>11.884</c:v>
                </c:pt>
                <c:pt idx="124">
                  <c:v>11.917999999999999</c:v>
                </c:pt>
                <c:pt idx="125">
                  <c:v>17.053999999999998</c:v>
                </c:pt>
                <c:pt idx="126">
                  <c:v>15.933999999999999</c:v>
                </c:pt>
                <c:pt idx="127">
                  <c:v>15.692</c:v>
                </c:pt>
                <c:pt idx="128">
                  <c:v>15.116</c:v>
                </c:pt>
                <c:pt idx="129">
                  <c:v>15.082000000000001</c:v>
                </c:pt>
                <c:pt idx="130">
                  <c:v>10.904</c:v>
                </c:pt>
                <c:pt idx="131">
                  <c:v>12.476000000000001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338368"/>
        <c:axId val="100344960"/>
      </c:lineChart>
      <c:catAx>
        <c:axId val="973378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43661968214875002"/>
              <c:y val="0.9498911310470800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540000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0344384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100344384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Inches</a:t>
                </a:r>
              </a:p>
            </c:rich>
          </c:tx>
          <c:layout>
            <c:manualLayout>
              <c:xMode val="edge"/>
              <c:yMode val="edge"/>
              <c:x val="3.1299412254921898E-3"/>
              <c:y val="0.5010893754258990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7337856"/>
        <c:crosses val="autoZero"/>
        <c:crossBetween val="between"/>
      </c:valAx>
      <c:catAx>
        <c:axId val="97338368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800" b="1" dirty="0" smtClean="0">
                    <a:effectLst/>
                    <a:latin typeface="Comic Sans MS"/>
                    <a:cs typeface="Comic Sans MS"/>
                  </a:rPr>
                  <a:t>LA Downtown (USC) Annual</a:t>
                </a:r>
                <a:r>
                  <a:rPr lang="en-US" sz="2800" b="1" baseline="0" dirty="0" smtClean="0">
                    <a:effectLst/>
                    <a:latin typeface="Comic Sans MS"/>
                    <a:cs typeface="Comic Sans MS"/>
                  </a:rPr>
                  <a:t> Rain</a:t>
                </a:r>
                <a:r>
                  <a:rPr lang="en-US" sz="2800" b="1" dirty="0" smtClean="0">
                    <a:effectLst/>
                    <a:latin typeface="Comic Sans MS"/>
                    <a:cs typeface="Comic Sans MS"/>
                  </a:rPr>
                  <a:t> </a:t>
                </a:r>
                <a:r>
                  <a:rPr lang="en-US" sz="1800" b="1" dirty="0" smtClean="0">
                    <a:effectLst/>
                    <a:latin typeface="Comic Sans MS"/>
                    <a:cs typeface="Comic Sans MS"/>
                  </a:rPr>
                  <a:t> </a:t>
                </a:r>
                <a:endParaRPr lang="en-US" dirty="0" smtClean="0">
                  <a:effectLst/>
                  <a:latin typeface="Comic Sans MS"/>
                  <a:cs typeface="Comic Sans MS"/>
                </a:endParaRPr>
              </a:p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800" b="1" dirty="0" smtClean="0">
                    <a:effectLst/>
                    <a:latin typeface="Comic Sans MS"/>
                    <a:cs typeface="Comic Sans MS"/>
                  </a:rPr>
                  <a:t>   (12 month total ending June 30th of the year indicated)</a:t>
                </a:r>
                <a:endParaRPr lang="en-US" dirty="0">
                  <a:effectLst/>
                  <a:latin typeface="Comic Sans MS"/>
                  <a:cs typeface="Comic Sans MS"/>
                </a:endParaRPr>
              </a:p>
            </c:rich>
          </c:tx>
          <c:layout>
            <c:manualLayout>
              <c:xMode val="edge"/>
              <c:yMode val="edge"/>
              <c:x val="0.15964217372900999"/>
              <c:y val="5.4871735603285602E-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crossAx val="100344960"/>
        <c:crosses val="autoZero"/>
        <c:auto val="0"/>
        <c:lblAlgn val="ctr"/>
        <c:lblOffset val="100"/>
        <c:noMultiLvlLbl val="0"/>
      </c:catAx>
      <c:valAx>
        <c:axId val="1003449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7338368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egendEntry>
        <c:idx val="0"/>
        <c:txPr>
          <a:bodyPr/>
          <a:lstStyle/>
          <a:p>
            <a:pPr>
              <a:defRPr sz="8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egendEntry>
        <c:idx val="2"/>
        <c:delete val="1"/>
      </c:legendEntry>
      <c:layout>
        <c:manualLayout>
          <c:xMode val="edge"/>
          <c:yMode val="edge"/>
          <c:x val="0.199437357470681"/>
          <c:y val="0.18952028728097201"/>
          <c:w val="0.22399724303760199"/>
          <c:h val="0.15031374629572899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825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9320975503062097E-2"/>
          <c:y val="0.144951173075412"/>
          <c:w val="0.89762087693887005"/>
          <c:h val="0.75687385560127596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'El Nino + La Nina'!$D$1</c:f>
              <c:strCache>
                <c:ptCount val="1"/>
                <c:pt idx="0">
                  <c:v>Frequency of total rain</c:v>
                </c:pt>
              </c:strCache>
            </c:strRef>
          </c:tx>
          <c:spPr>
            <a:solidFill>
              <a:srgbClr val="AFD7FF"/>
            </a:solidFill>
          </c:spPr>
          <c:invertIfNegative val="0"/>
          <c:cat>
            <c:numRef>
              <c:f>'El Nino + La Nina'!$A$2:$A$24</c:f>
              <c:numCache>
                <c:formatCode>General</c:formatCode>
                <c:ptCount val="23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  <c:pt idx="12">
                  <c:v>26</c:v>
                </c:pt>
                <c:pt idx="13">
                  <c:v>28</c:v>
                </c:pt>
                <c:pt idx="14">
                  <c:v>30</c:v>
                </c:pt>
                <c:pt idx="15">
                  <c:v>32</c:v>
                </c:pt>
                <c:pt idx="16">
                  <c:v>34</c:v>
                </c:pt>
                <c:pt idx="17">
                  <c:v>36</c:v>
                </c:pt>
                <c:pt idx="18">
                  <c:v>38</c:v>
                </c:pt>
                <c:pt idx="19">
                  <c:v>40</c:v>
                </c:pt>
                <c:pt idx="20">
                  <c:v>42</c:v>
                </c:pt>
                <c:pt idx="21">
                  <c:v>44</c:v>
                </c:pt>
                <c:pt idx="22">
                  <c:v>46</c:v>
                </c:pt>
              </c:numCache>
            </c:numRef>
          </c:cat>
          <c:val>
            <c:numRef>
              <c:f>'El Nino + La Nina'!$D$2:$D$24</c:f>
              <c:numCache>
                <c:formatCode>General</c:formatCode>
                <c:ptCount val="23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13</c:v>
                </c:pt>
                <c:pt idx="4">
                  <c:v>17</c:v>
                </c:pt>
                <c:pt idx="5">
                  <c:v>18</c:v>
                </c:pt>
                <c:pt idx="6">
                  <c:v>24</c:v>
                </c:pt>
                <c:pt idx="7">
                  <c:v>6</c:v>
                </c:pt>
                <c:pt idx="8">
                  <c:v>13</c:v>
                </c:pt>
                <c:pt idx="9">
                  <c:v>12</c:v>
                </c:pt>
                <c:pt idx="10">
                  <c:v>6</c:v>
                </c:pt>
                <c:pt idx="11">
                  <c:v>5</c:v>
                </c:pt>
                <c:pt idx="12">
                  <c:v>1</c:v>
                </c:pt>
                <c:pt idx="13">
                  <c:v>5</c:v>
                </c:pt>
                <c:pt idx="14">
                  <c:v>0</c:v>
                </c:pt>
                <c:pt idx="15">
                  <c:v>2</c:v>
                </c:pt>
                <c:pt idx="16">
                  <c:v>2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"/>
        <c:axId val="101628928"/>
        <c:axId val="100350144"/>
      </c:barChart>
      <c:lineChart>
        <c:grouping val="standard"/>
        <c:varyColors val="0"/>
        <c:ser>
          <c:idx val="0"/>
          <c:order val="0"/>
          <c:tx>
            <c:strRef>
              <c:f>'El Nino + La Nina'!$B$1</c:f>
              <c:strCache>
                <c:ptCount val="1"/>
                <c:pt idx="0">
                  <c:v>Frequency of El Nino</c:v>
                </c:pt>
              </c:strCache>
            </c:strRef>
          </c:tx>
          <c:spPr>
            <a:ln w="57150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c:spPr>
          <c:marker>
            <c:symbol val="none"/>
          </c:marker>
          <c:cat>
            <c:numRef>
              <c:f>'El Nino + La Nina'!$A$2:$A$24</c:f>
              <c:numCache>
                <c:formatCode>General</c:formatCode>
                <c:ptCount val="23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  <c:pt idx="12">
                  <c:v>26</c:v>
                </c:pt>
                <c:pt idx="13">
                  <c:v>28</c:v>
                </c:pt>
                <c:pt idx="14">
                  <c:v>30</c:v>
                </c:pt>
                <c:pt idx="15">
                  <c:v>32</c:v>
                </c:pt>
                <c:pt idx="16">
                  <c:v>34</c:v>
                </c:pt>
                <c:pt idx="17">
                  <c:v>36</c:v>
                </c:pt>
                <c:pt idx="18">
                  <c:v>38</c:v>
                </c:pt>
                <c:pt idx="19">
                  <c:v>40</c:v>
                </c:pt>
                <c:pt idx="20">
                  <c:v>42</c:v>
                </c:pt>
                <c:pt idx="21">
                  <c:v>44</c:v>
                </c:pt>
                <c:pt idx="22">
                  <c:v>46</c:v>
                </c:pt>
              </c:numCache>
            </c:numRef>
          </c:cat>
          <c:val>
            <c:numRef>
              <c:f>'El Nino + La Nina'!$B$2:$B$24</c:f>
              <c:numCache>
                <c:formatCode>General</c:formatCode>
                <c:ptCount val="2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  <c:pt idx="7">
                  <c:v>0</c:v>
                </c:pt>
                <c:pt idx="8">
                  <c:v>3</c:v>
                </c:pt>
                <c:pt idx="9">
                  <c:v>5</c:v>
                </c:pt>
                <c:pt idx="10">
                  <c:v>4</c:v>
                </c:pt>
                <c:pt idx="11">
                  <c:v>1</c:v>
                </c:pt>
                <c:pt idx="12">
                  <c:v>1</c:v>
                </c:pt>
                <c:pt idx="13">
                  <c:v>2</c:v>
                </c:pt>
                <c:pt idx="14">
                  <c:v>0</c:v>
                </c:pt>
                <c:pt idx="15">
                  <c:v>2</c:v>
                </c:pt>
                <c:pt idx="16">
                  <c:v>2</c:v>
                </c:pt>
                <c:pt idx="17">
                  <c:v>0</c:v>
                </c:pt>
                <c:pt idx="18">
                  <c:v>1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'El Nino + La Nina'!$C$1</c:f>
              <c:strCache>
                <c:ptCount val="1"/>
                <c:pt idx="0">
                  <c:v>Frequency of La Nina</c:v>
                </c:pt>
              </c:strCache>
            </c:strRef>
          </c:tx>
          <c:spPr>
            <a:ln w="57150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c:spPr>
          <c:marker>
            <c:symbol val="none"/>
          </c:marker>
          <c:cat>
            <c:numRef>
              <c:f>'El Nino + La Nina'!$A$2:$A$24</c:f>
              <c:numCache>
                <c:formatCode>General</c:formatCode>
                <c:ptCount val="23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  <c:pt idx="12">
                  <c:v>26</c:v>
                </c:pt>
                <c:pt idx="13">
                  <c:v>28</c:v>
                </c:pt>
                <c:pt idx="14">
                  <c:v>30</c:v>
                </c:pt>
                <c:pt idx="15">
                  <c:v>32</c:v>
                </c:pt>
                <c:pt idx="16">
                  <c:v>34</c:v>
                </c:pt>
                <c:pt idx="17">
                  <c:v>36</c:v>
                </c:pt>
                <c:pt idx="18">
                  <c:v>38</c:v>
                </c:pt>
                <c:pt idx="19">
                  <c:v>40</c:v>
                </c:pt>
                <c:pt idx="20">
                  <c:v>42</c:v>
                </c:pt>
                <c:pt idx="21">
                  <c:v>44</c:v>
                </c:pt>
                <c:pt idx="22">
                  <c:v>46</c:v>
                </c:pt>
              </c:numCache>
            </c:numRef>
          </c:cat>
          <c:val>
            <c:numRef>
              <c:f>'El Nino + La Nina'!$C$2:$C$24</c:f>
              <c:numCache>
                <c:formatCode>General</c:formatCode>
                <c:ptCount val="23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6</c:v>
                </c:pt>
                <c:pt idx="4">
                  <c:v>6</c:v>
                </c:pt>
                <c:pt idx="5">
                  <c:v>2</c:v>
                </c:pt>
                <c:pt idx="6">
                  <c:v>3</c:v>
                </c:pt>
                <c:pt idx="7">
                  <c:v>6</c:v>
                </c:pt>
                <c:pt idx="8">
                  <c:v>2</c:v>
                </c:pt>
                <c:pt idx="9">
                  <c:v>2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628928"/>
        <c:axId val="100350144"/>
      </c:lineChart>
      <c:catAx>
        <c:axId val="101628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00350144"/>
        <c:crosses val="autoZero"/>
        <c:auto val="1"/>
        <c:lblAlgn val="ctr"/>
        <c:lblOffset val="100"/>
        <c:noMultiLvlLbl val="0"/>
      </c:catAx>
      <c:valAx>
        <c:axId val="100350144"/>
        <c:scaling>
          <c:orientation val="minMax"/>
          <c:max val="2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Frequency</a:t>
                </a:r>
              </a:p>
            </c:rich>
          </c:tx>
          <c:layout>
            <c:manualLayout>
              <c:xMode val="edge"/>
              <c:yMode val="edge"/>
              <c:x val="7.3611111111111099E-2"/>
              <c:y val="0.445093386569464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016289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191868562436298"/>
          <c:y val="0.35443865857665202"/>
          <c:w val="0.38495371583806398"/>
          <c:h val="0.155784950935455"/>
        </c:manualLayout>
      </c:layout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253337121364399"/>
          <c:y val="2.1854454279860502E-2"/>
          <c:w val="0.773532386585008"/>
          <c:h val="0.508652441471490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Sheet3!$B$84</c:f>
              <c:strCache>
                <c:ptCount val="1"/>
                <c:pt idx="0">
                  <c:v>Percent Change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Sheet3!$C$85:$C$98</c:f>
                <c:numCache>
                  <c:formatCode>General</c:formatCode>
                  <c:ptCount val="14"/>
                  <c:pt idx="0">
                    <c:v>13.077705256309279</c:v>
                  </c:pt>
                  <c:pt idx="1">
                    <c:v>11.775094897796251</c:v>
                  </c:pt>
                  <c:pt idx="2">
                    <c:v>11.192228096246721</c:v>
                  </c:pt>
                  <c:pt idx="3">
                    <c:v>12.62598806744283</c:v>
                  </c:pt>
                  <c:pt idx="4">
                    <c:v>9.0406773560102085</c:v>
                  </c:pt>
                  <c:pt idx="5">
                    <c:v>8.1380806027454149</c:v>
                  </c:pt>
                  <c:pt idx="6">
                    <c:v>5.9449767394817474</c:v>
                  </c:pt>
                  <c:pt idx="7">
                    <c:v>2.9396865509294279</c:v>
                  </c:pt>
                  <c:pt idx="8">
                    <c:v>3.1692198803187308</c:v>
                  </c:pt>
                  <c:pt idx="9">
                    <c:v>3.0594795374554788</c:v>
                  </c:pt>
                  <c:pt idx="10">
                    <c:v>10.906339188340951</c:v>
                  </c:pt>
                  <c:pt idx="11">
                    <c:v>6.7127613429337813</c:v>
                  </c:pt>
                  <c:pt idx="12">
                    <c:v>5.8591511447108324</c:v>
                  </c:pt>
                  <c:pt idx="13">
                    <c:v>4.2582876850144</c:v>
                  </c:pt>
                </c:numCache>
              </c:numRef>
            </c:plus>
            <c:minus>
              <c:numRef>
                <c:f>Sheet3!$D$85:$D$98</c:f>
                <c:numCache>
                  <c:formatCode>General</c:formatCode>
                  <c:ptCount val="14"/>
                  <c:pt idx="0">
                    <c:v>13.077705256309279</c:v>
                  </c:pt>
                  <c:pt idx="1">
                    <c:v>11.775094897796251</c:v>
                  </c:pt>
                  <c:pt idx="2">
                    <c:v>11.192228096246721</c:v>
                  </c:pt>
                  <c:pt idx="3">
                    <c:v>12.62598806744283</c:v>
                  </c:pt>
                  <c:pt idx="4">
                    <c:v>9.0406773560102085</c:v>
                  </c:pt>
                  <c:pt idx="5">
                    <c:v>8.1380806027454149</c:v>
                  </c:pt>
                  <c:pt idx="6">
                    <c:v>5.9449767394817474</c:v>
                  </c:pt>
                  <c:pt idx="7">
                    <c:v>2.9396865509294279</c:v>
                  </c:pt>
                  <c:pt idx="8">
                    <c:v>3.1692198803187308</c:v>
                  </c:pt>
                  <c:pt idx="9">
                    <c:v>3.0594795374554788</c:v>
                  </c:pt>
                  <c:pt idx="10">
                    <c:v>10.906339188340951</c:v>
                  </c:pt>
                  <c:pt idx="11">
                    <c:v>6.7127613429337813</c:v>
                  </c:pt>
                  <c:pt idx="12">
                    <c:v>5.8591511447108324</c:v>
                  </c:pt>
                  <c:pt idx="13">
                    <c:v>4.2582876850144</c:v>
                  </c:pt>
                </c:numCache>
              </c:numRef>
            </c:minus>
            <c:spPr>
              <a:ln w="19050">
                <a:solidFill>
                  <a:srgbClr val="FF0000"/>
                </a:solidFill>
              </a:ln>
              <a:effectLst>
                <a:outerShdw blurRad="50800" dist="38100" dir="13500000" algn="br" rotWithShape="0">
                  <a:srgbClr val="FF0000">
                    <a:alpha val="40000"/>
                  </a:srgbClr>
                </a:outerShdw>
              </a:effectLst>
            </c:spPr>
          </c:errBars>
          <c:cat>
            <c:strRef>
              <c:f>Sheet3!$A$85:$A$98</c:f>
              <c:strCache>
                <c:ptCount val="14"/>
                <c:pt idx="0">
                  <c:v>Orleans (51.9", 1318mm)</c:v>
                </c:pt>
                <c:pt idx="1">
                  <c:v>Scotia (47.3", 1202mm)</c:v>
                </c:pt>
                <c:pt idx="2">
                  <c:v>Ukiah (37.2", 945mm)</c:v>
                </c:pt>
                <c:pt idx="3">
                  <c:v>Graton (40.8", 1037mm)</c:v>
                </c:pt>
                <c:pt idx="4">
                  <c:v>Santa Rosa (29.9",760mm)</c:v>
                </c:pt>
                <c:pt idx="5">
                  <c:v>Napa (25.2", 639mm)</c:v>
                </c:pt>
                <c:pt idx="6">
                  <c:v>Sacramento (18.3", 464mm)</c:v>
                </c:pt>
                <c:pt idx="7">
                  <c:v>Coalinga (7.6", 191mm)</c:v>
                </c:pt>
                <c:pt idx="8">
                  <c:v>Los Banos (9.1", 230mm)</c:v>
                </c:pt>
                <c:pt idx="9">
                  <c:v>Hanford (8.1", 207mm)</c:v>
                </c:pt>
                <c:pt idx="10">
                  <c:v>Altadena (20.2", 514mm)</c:v>
                </c:pt>
                <c:pt idx="11">
                  <c:v>Los Angeles (15.0", 380mm)</c:v>
                </c:pt>
                <c:pt idx="12">
                  <c:v>Santa Ana (13.5", 344mm)</c:v>
                </c:pt>
                <c:pt idx="13">
                  <c:v>San Diego (10.1", 256mm)</c:v>
                </c:pt>
              </c:strCache>
            </c:strRef>
          </c:cat>
          <c:val>
            <c:numRef>
              <c:f>Sheet3!$B$85:$B$98</c:f>
              <c:numCache>
                <c:formatCode>General</c:formatCode>
                <c:ptCount val="14"/>
                <c:pt idx="0">
                  <c:v>6.9883653856618997</c:v>
                </c:pt>
                <c:pt idx="1">
                  <c:v>9.1314176566894876</c:v>
                </c:pt>
                <c:pt idx="2">
                  <c:v>8.8290416467075907</c:v>
                </c:pt>
                <c:pt idx="3">
                  <c:v>4.3969808774390229</c:v>
                </c:pt>
                <c:pt idx="4">
                  <c:v>3.8421980605348218</c:v>
                </c:pt>
                <c:pt idx="5">
                  <c:v>6.8564711808908134</c:v>
                </c:pt>
                <c:pt idx="6">
                  <c:v>5.1317606560696571</c:v>
                </c:pt>
                <c:pt idx="7">
                  <c:v>1.7195751647705799</c:v>
                </c:pt>
                <c:pt idx="8">
                  <c:v>2.7390537760799281</c:v>
                </c:pt>
                <c:pt idx="9">
                  <c:v>0.69561715697478199</c:v>
                </c:pt>
                <c:pt idx="10">
                  <c:v>1.0297846438016871</c:v>
                </c:pt>
                <c:pt idx="11">
                  <c:v>0.60198984089668695</c:v>
                </c:pt>
                <c:pt idx="12">
                  <c:v>-3.2980353469627648</c:v>
                </c:pt>
                <c:pt idx="13">
                  <c:v>-1.0296070460704581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718528"/>
        <c:axId val="82756736"/>
      </c:barChart>
      <c:catAx>
        <c:axId val="1017185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1400" b="1"/>
            </a:pPr>
            <a:endParaRPr lang="en-US"/>
          </a:p>
        </c:txPr>
        <c:crossAx val="82756736"/>
        <c:crosses val="autoZero"/>
        <c:auto val="1"/>
        <c:lblAlgn val="ctr"/>
        <c:lblOffset val="1000"/>
        <c:noMultiLvlLbl val="0"/>
      </c:catAx>
      <c:valAx>
        <c:axId val="82756736"/>
        <c:scaling>
          <c:orientation val="minMax"/>
          <c:min val="-1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 smtClean="0"/>
                  <a:t>Percent Change (%)</a:t>
                </a:r>
                <a:endParaRPr lang="en-US" sz="16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0171852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Sacramento 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5774730314701599"/>
          <c:y val="0.11796715489416899"/>
          <c:w val="0.70995034872431195"/>
          <c:h val="0.76003397554057905"/>
        </c:manualLayout>
      </c:layout>
      <c:lineChart>
        <c:grouping val="standard"/>
        <c:varyColors val="0"/>
        <c:ser>
          <c:idx val="0"/>
          <c:order val="0"/>
          <c:tx>
            <c:strRef>
              <c:f>Sheet3!$D$1</c:f>
              <c:strCache>
                <c:ptCount val="1"/>
                <c:pt idx="0">
                  <c:v>Sacramento Total Annual</c:v>
                </c:pt>
              </c:strCache>
            </c:strRef>
          </c:tx>
          <c:marker>
            <c:symbol val="none"/>
          </c:marker>
          <c:trendline>
            <c:spPr>
              <a:ln w="31750">
                <a:solidFill>
                  <a:srgbClr val="C00000"/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-0.18967282137772601"/>
                  <c:y val="-0.33073692705336599"/>
                </c:manualLayout>
              </c:layout>
              <c:numFmt formatCode="General" sourceLinked="0"/>
              <c:spPr>
                <a:ln>
                  <a:solidFill>
                    <a:schemeClr val="bg1">
                      <a:lumMod val="75000"/>
                    </a:schemeClr>
                  </a:solidFill>
                </a:ln>
              </c:spPr>
            </c:trendlineLbl>
          </c:trendline>
          <c:cat>
            <c:numRef>
              <c:f>Sheet3!$A$2:$A$131</c:f>
              <c:numCache>
                <c:formatCode>General</c:formatCode>
                <c:ptCount val="130"/>
                <c:pt idx="0">
                  <c:v>1878</c:v>
                </c:pt>
                <c:pt idx="1">
                  <c:v>1879</c:v>
                </c:pt>
                <c:pt idx="2">
                  <c:v>1880</c:v>
                </c:pt>
                <c:pt idx="3">
                  <c:v>1881</c:v>
                </c:pt>
                <c:pt idx="4">
                  <c:v>1882</c:v>
                </c:pt>
                <c:pt idx="5">
                  <c:v>1883</c:v>
                </c:pt>
                <c:pt idx="6">
                  <c:v>1884</c:v>
                </c:pt>
                <c:pt idx="7">
                  <c:v>1885</c:v>
                </c:pt>
                <c:pt idx="8">
                  <c:v>1886</c:v>
                </c:pt>
                <c:pt idx="9">
                  <c:v>1887</c:v>
                </c:pt>
                <c:pt idx="10">
                  <c:v>1888</c:v>
                </c:pt>
                <c:pt idx="11">
                  <c:v>1889</c:v>
                </c:pt>
                <c:pt idx="12">
                  <c:v>1890</c:v>
                </c:pt>
                <c:pt idx="13">
                  <c:v>1891</c:v>
                </c:pt>
                <c:pt idx="14">
                  <c:v>1892</c:v>
                </c:pt>
                <c:pt idx="15">
                  <c:v>1893</c:v>
                </c:pt>
                <c:pt idx="16">
                  <c:v>1894</c:v>
                </c:pt>
                <c:pt idx="17">
                  <c:v>1895</c:v>
                </c:pt>
                <c:pt idx="18">
                  <c:v>1896</c:v>
                </c:pt>
                <c:pt idx="19">
                  <c:v>1897</c:v>
                </c:pt>
                <c:pt idx="20">
                  <c:v>1898</c:v>
                </c:pt>
                <c:pt idx="21">
                  <c:v>1899</c:v>
                </c:pt>
                <c:pt idx="22">
                  <c:v>1900</c:v>
                </c:pt>
                <c:pt idx="23">
                  <c:v>1901</c:v>
                </c:pt>
                <c:pt idx="24">
                  <c:v>1902</c:v>
                </c:pt>
                <c:pt idx="25">
                  <c:v>1903</c:v>
                </c:pt>
                <c:pt idx="26">
                  <c:v>1904</c:v>
                </c:pt>
                <c:pt idx="27">
                  <c:v>1905</c:v>
                </c:pt>
                <c:pt idx="28">
                  <c:v>1906</c:v>
                </c:pt>
                <c:pt idx="29">
                  <c:v>1907</c:v>
                </c:pt>
                <c:pt idx="30">
                  <c:v>1908</c:v>
                </c:pt>
                <c:pt idx="31">
                  <c:v>1909</c:v>
                </c:pt>
                <c:pt idx="32">
                  <c:v>1910</c:v>
                </c:pt>
                <c:pt idx="33">
                  <c:v>1911</c:v>
                </c:pt>
                <c:pt idx="34">
                  <c:v>1912</c:v>
                </c:pt>
                <c:pt idx="35">
                  <c:v>1913</c:v>
                </c:pt>
                <c:pt idx="36">
                  <c:v>1914</c:v>
                </c:pt>
                <c:pt idx="37">
                  <c:v>1915</c:v>
                </c:pt>
                <c:pt idx="38">
                  <c:v>1916</c:v>
                </c:pt>
                <c:pt idx="39">
                  <c:v>1917</c:v>
                </c:pt>
                <c:pt idx="40">
                  <c:v>1918</c:v>
                </c:pt>
                <c:pt idx="41">
                  <c:v>1919</c:v>
                </c:pt>
                <c:pt idx="42">
                  <c:v>1920</c:v>
                </c:pt>
                <c:pt idx="43">
                  <c:v>1921</c:v>
                </c:pt>
                <c:pt idx="44">
                  <c:v>1922</c:v>
                </c:pt>
                <c:pt idx="45">
                  <c:v>1923</c:v>
                </c:pt>
                <c:pt idx="46">
                  <c:v>1924</c:v>
                </c:pt>
                <c:pt idx="47">
                  <c:v>1925</c:v>
                </c:pt>
                <c:pt idx="48">
                  <c:v>1926</c:v>
                </c:pt>
                <c:pt idx="49">
                  <c:v>1927</c:v>
                </c:pt>
                <c:pt idx="50">
                  <c:v>1928</c:v>
                </c:pt>
                <c:pt idx="51">
                  <c:v>1929</c:v>
                </c:pt>
                <c:pt idx="52">
                  <c:v>1930</c:v>
                </c:pt>
                <c:pt idx="53">
                  <c:v>1931</c:v>
                </c:pt>
                <c:pt idx="54">
                  <c:v>1932</c:v>
                </c:pt>
                <c:pt idx="55">
                  <c:v>1933</c:v>
                </c:pt>
                <c:pt idx="56">
                  <c:v>1934</c:v>
                </c:pt>
                <c:pt idx="57">
                  <c:v>1935</c:v>
                </c:pt>
                <c:pt idx="58">
                  <c:v>1936</c:v>
                </c:pt>
                <c:pt idx="59">
                  <c:v>1937</c:v>
                </c:pt>
                <c:pt idx="60">
                  <c:v>1938</c:v>
                </c:pt>
                <c:pt idx="61">
                  <c:v>1939</c:v>
                </c:pt>
                <c:pt idx="62">
                  <c:v>1940</c:v>
                </c:pt>
                <c:pt idx="63">
                  <c:v>1941</c:v>
                </c:pt>
                <c:pt idx="64">
                  <c:v>1942</c:v>
                </c:pt>
                <c:pt idx="65">
                  <c:v>1943</c:v>
                </c:pt>
                <c:pt idx="66">
                  <c:v>1944</c:v>
                </c:pt>
                <c:pt idx="67">
                  <c:v>1945</c:v>
                </c:pt>
                <c:pt idx="68">
                  <c:v>1946</c:v>
                </c:pt>
                <c:pt idx="69">
                  <c:v>1947</c:v>
                </c:pt>
                <c:pt idx="70">
                  <c:v>1948</c:v>
                </c:pt>
                <c:pt idx="71">
                  <c:v>1949</c:v>
                </c:pt>
                <c:pt idx="72">
                  <c:v>1950</c:v>
                </c:pt>
                <c:pt idx="73">
                  <c:v>1951</c:v>
                </c:pt>
                <c:pt idx="74">
                  <c:v>1952</c:v>
                </c:pt>
                <c:pt idx="75">
                  <c:v>1953</c:v>
                </c:pt>
                <c:pt idx="76">
                  <c:v>1954</c:v>
                </c:pt>
                <c:pt idx="77">
                  <c:v>1955</c:v>
                </c:pt>
                <c:pt idx="78">
                  <c:v>1956</c:v>
                </c:pt>
                <c:pt idx="79">
                  <c:v>1957</c:v>
                </c:pt>
                <c:pt idx="80">
                  <c:v>1958</c:v>
                </c:pt>
                <c:pt idx="81">
                  <c:v>1959</c:v>
                </c:pt>
                <c:pt idx="82">
                  <c:v>1960</c:v>
                </c:pt>
                <c:pt idx="83">
                  <c:v>1961</c:v>
                </c:pt>
                <c:pt idx="84">
                  <c:v>1962</c:v>
                </c:pt>
                <c:pt idx="85">
                  <c:v>1963</c:v>
                </c:pt>
                <c:pt idx="86">
                  <c:v>1964</c:v>
                </c:pt>
                <c:pt idx="87">
                  <c:v>1965</c:v>
                </c:pt>
                <c:pt idx="88">
                  <c:v>1966</c:v>
                </c:pt>
                <c:pt idx="89">
                  <c:v>1967</c:v>
                </c:pt>
                <c:pt idx="90">
                  <c:v>1968</c:v>
                </c:pt>
                <c:pt idx="91">
                  <c:v>1969</c:v>
                </c:pt>
                <c:pt idx="92">
                  <c:v>1970</c:v>
                </c:pt>
                <c:pt idx="93">
                  <c:v>1971</c:v>
                </c:pt>
                <c:pt idx="94">
                  <c:v>1972</c:v>
                </c:pt>
                <c:pt idx="95">
                  <c:v>1973</c:v>
                </c:pt>
                <c:pt idx="96">
                  <c:v>1974</c:v>
                </c:pt>
                <c:pt idx="97">
                  <c:v>1975</c:v>
                </c:pt>
                <c:pt idx="98">
                  <c:v>1976</c:v>
                </c:pt>
                <c:pt idx="99">
                  <c:v>1977</c:v>
                </c:pt>
                <c:pt idx="100">
                  <c:v>1978</c:v>
                </c:pt>
                <c:pt idx="101">
                  <c:v>1979</c:v>
                </c:pt>
                <c:pt idx="102">
                  <c:v>1980</c:v>
                </c:pt>
                <c:pt idx="103">
                  <c:v>1981</c:v>
                </c:pt>
                <c:pt idx="104">
                  <c:v>1982</c:v>
                </c:pt>
                <c:pt idx="105">
                  <c:v>1983</c:v>
                </c:pt>
                <c:pt idx="106">
                  <c:v>1984</c:v>
                </c:pt>
                <c:pt idx="107">
                  <c:v>1985</c:v>
                </c:pt>
                <c:pt idx="108">
                  <c:v>1986</c:v>
                </c:pt>
                <c:pt idx="109">
                  <c:v>1987</c:v>
                </c:pt>
                <c:pt idx="110">
                  <c:v>1988</c:v>
                </c:pt>
                <c:pt idx="111">
                  <c:v>1989</c:v>
                </c:pt>
                <c:pt idx="112">
                  <c:v>1990</c:v>
                </c:pt>
                <c:pt idx="113">
                  <c:v>1991</c:v>
                </c:pt>
                <c:pt idx="114">
                  <c:v>1992</c:v>
                </c:pt>
                <c:pt idx="115">
                  <c:v>1993</c:v>
                </c:pt>
                <c:pt idx="116">
                  <c:v>1994</c:v>
                </c:pt>
                <c:pt idx="117">
                  <c:v>1995</c:v>
                </c:pt>
                <c:pt idx="118">
                  <c:v>1996</c:v>
                </c:pt>
                <c:pt idx="119">
                  <c:v>1997</c:v>
                </c:pt>
                <c:pt idx="120">
                  <c:v>1998</c:v>
                </c:pt>
                <c:pt idx="121">
                  <c:v>1999</c:v>
                </c:pt>
                <c:pt idx="122">
                  <c:v>2000</c:v>
                </c:pt>
                <c:pt idx="123">
                  <c:v>2001</c:v>
                </c:pt>
                <c:pt idx="124">
                  <c:v>2002</c:v>
                </c:pt>
                <c:pt idx="125">
                  <c:v>2003</c:v>
                </c:pt>
                <c:pt idx="126">
                  <c:v>2004</c:v>
                </c:pt>
                <c:pt idx="127">
                  <c:v>2005</c:v>
                </c:pt>
                <c:pt idx="128">
                  <c:v>2006</c:v>
                </c:pt>
                <c:pt idx="129">
                  <c:v>2007</c:v>
                </c:pt>
              </c:numCache>
            </c:numRef>
          </c:cat>
          <c:val>
            <c:numRef>
              <c:f>Sheet3!$D$2:$D$131</c:f>
              <c:numCache>
                <c:formatCode>General</c:formatCode>
                <c:ptCount val="130"/>
                <c:pt idx="0">
                  <c:v>4511.04</c:v>
                </c:pt>
                <c:pt idx="1">
                  <c:v>6723.380000000001</c:v>
                </c:pt>
                <c:pt idx="2">
                  <c:v>6748.7800000000016</c:v>
                </c:pt>
                <c:pt idx="3">
                  <c:v>4193.54</c:v>
                </c:pt>
                <c:pt idx="4">
                  <c:v>4599.9399999999996</c:v>
                </c:pt>
                <c:pt idx="5">
                  <c:v>6294.1200000000017</c:v>
                </c:pt>
                <c:pt idx="6">
                  <c:v>4211.3200000000006</c:v>
                </c:pt>
                <c:pt idx="7">
                  <c:v>8196.5799999996416</c:v>
                </c:pt>
                <c:pt idx="8">
                  <c:v>3540.7599999999989</c:v>
                </c:pt>
                <c:pt idx="9">
                  <c:v>2936.2399999999989</c:v>
                </c:pt>
                <c:pt idx="10">
                  <c:v>5062.2200000000012</c:v>
                </c:pt>
                <c:pt idx="11">
                  <c:v>8585.1999999999825</c:v>
                </c:pt>
                <c:pt idx="12">
                  <c:v>4864.1000000000004</c:v>
                </c:pt>
                <c:pt idx="13">
                  <c:v>3855.72</c:v>
                </c:pt>
                <c:pt idx="14">
                  <c:v>5255.2599999999984</c:v>
                </c:pt>
                <c:pt idx="15">
                  <c:v>4152.8999999999996</c:v>
                </c:pt>
                <c:pt idx="16">
                  <c:v>6123.9399999999987</c:v>
                </c:pt>
                <c:pt idx="17">
                  <c:v>5834.3799999999983</c:v>
                </c:pt>
                <c:pt idx="18">
                  <c:v>4399.2799999999979</c:v>
                </c:pt>
                <c:pt idx="19">
                  <c:v>2669.54</c:v>
                </c:pt>
                <c:pt idx="20">
                  <c:v>3820.1599999999989</c:v>
                </c:pt>
                <c:pt idx="21">
                  <c:v>5140.9599999999982</c:v>
                </c:pt>
                <c:pt idx="22">
                  <c:v>5133.34</c:v>
                </c:pt>
                <c:pt idx="23">
                  <c:v>4386.58</c:v>
                </c:pt>
                <c:pt idx="24">
                  <c:v>4206.239999999998</c:v>
                </c:pt>
                <c:pt idx="25">
                  <c:v>4284.9799999999996</c:v>
                </c:pt>
                <c:pt idx="26">
                  <c:v>5585.4600000000009</c:v>
                </c:pt>
                <c:pt idx="27">
                  <c:v>6078.22</c:v>
                </c:pt>
                <c:pt idx="28">
                  <c:v>6106.16</c:v>
                </c:pt>
                <c:pt idx="29">
                  <c:v>2941.32</c:v>
                </c:pt>
                <c:pt idx="30">
                  <c:v>5494.02</c:v>
                </c:pt>
                <c:pt idx="31">
                  <c:v>3093.7199999999971</c:v>
                </c:pt>
                <c:pt idx="32">
                  <c:v>5582.92</c:v>
                </c:pt>
                <c:pt idx="33">
                  <c:v>2425.6999999999989</c:v>
                </c:pt>
                <c:pt idx="34">
                  <c:v>2039.62</c:v>
                </c:pt>
                <c:pt idx="35">
                  <c:v>5191.7600000000011</c:v>
                </c:pt>
                <c:pt idx="36">
                  <c:v>4368.800000000002</c:v>
                </c:pt>
                <c:pt idx="37">
                  <c:v>4643.12</c:v>
                </c:pt>
                <c:pt idx="38">
                  <c:v>3291.84</c:v>
                </c:pt>
                <c:pt idx="39">
                  <c:v>2694.94</c:v>
                </c:pt>
                <c:pt idx="40">
                  <c:v>4231.6400000000012</c:v>
                </c:pt>
                <c:pt idx="41">
                  <c:v>2260.599999999999</c:v>
                </c:pt>
                <c:pt idx="42">
                  <c:v>4267.2</c:v>
                </c:pt>
                <c:pt idx="43">
                  <c:v>3596.639999999999</c:v>
                </c:pt>
                <c:pt idx="44">
                  <c:v>3985.26</c:v>
                </c:pt>
                <c:pt idx="45">
                  <c:v>1892.3</c:v>
                </c:pt>
                <c:pt idx="46">
                  <c:v>4495.8000000000011</c:v>
                </c:pt>
                <c:pt idx="47">
                  <c:v>4076.6999999999989</c:v>
                </c:pt>
                <c:pt idx="48">
                  <c:v>4508.5000000000018</c:v>
                </c:pt>
                <c:pt idx="49">
                  <c:v>2700.02</c:v>
                </c:pt>
                <c:pt idx="50">
                  <c:v>2639.06</c:v>
                </c:pt>
                <c:pt idx="51">
                  <c:v>3459.48</c:v>
                </c:pt>
                <c:pt idx="52">
                  <c:v>2141.2199999999989</c:v>
                </c:pt>
                <c:pt idx="53">
                  <c:v>3192.7799999999979</c:v>
                </c:pt>
                <c:pt idx="54">
                  <c:v>2062.48</c:v>
                </c:pt>
                <c:pt idx="55">
                  <c:v>2941.3200000000011</c:v>
                </c:pt>
                <c:pt idx="56">
                  <c:v>5359.4000000000005</c:v>
                </c:pt>
                <c:pt idx="57">
                  <c:v>5214.62</c:v>
                </c:pt>
                <c:pt idx="58">
                  <c:v>5019.04</c:v>
                </c:pt>
                <c:pt idx="59">
                  <c:v>6306.8200000000024</c:v>
                </c:pt>
                <c:pt idx="60">
                  <c:v>2473.96</c:v>
                </c:pt>
                <c:pt idx="61">
                  <c:v>6367.7800000000016</c:v>
                </c:pt>
                <c:pt idx="62">
                  <c:v>7645.4</c:v>
                </c:pt>
                <c:pt idx="63">
                  <c:v>6334.7600000000011</c:v>
                </c:pt>
                <c:pt idx="64">
                  <c:v>5074.92</c:v>
                </c:pt>
                <c:pt idx="65">
                  <c:v>4465.32</c:v>
                </c:pt>
                <c:pt idx="66">
                  <c:v>4333.24</c:v>
                </c:pt>
                <c:pt idx="67">
                  <c:v>3423.92</c:v>
                </c:pt>
                <c:pt idx="68">
                  <c:v>2943.86</c:v>
                </c:pt>
                <c:pt idx="69">
                  <c:v>3802.38</c:v>
                </c:pt>
                <c:pt idx="70">
                  <c:v>3774.44</c:v>
                </c:pt>
                <c:pt idx="71">
                  <c:v>3634.7399999999989</c:v>
                </c:pt>
                <c:pt idx="72">
                  <c:v>4965.7000000000007</c:v>
                </c:pt>
                <c:pt idx="73">
                  <c:v>6751.3200000000024</c:v>
                </c:pt>
                <c:pt idx="74">
                  <c:v>4655.8200000000024</c:v>
                </c:pt>
                <c:pt idx="75">
                  <c:v>3947.16</c:v>
                </c:pt>
                <c:pt idx="76">
                  <c:v>4297.68</c:v>
                </c:pt>
                <c:pt idx="77">
                  <c:v>7048.5000000000018</c:v>
                </c:pt>
                <c:pt idx="78">
                  <c:v>3749.04</c:v>
                </c:pt>
                <c:pt idx="79">
                  <c:v>8112.76</c:v>
                </c:pt>
                <c:pt idx="80">
                  <c:v>2656.84</c:v>
                </c:pt>
                <c:pt idx="81">
                  <c:v>3119.119999999999</c:v>
                </c:pt>
                <c:pt idx="82">
                  <c:v>3058.1599999999989</c:v>
                </c:pt>
                <c:pt idx="83">
                  <c:v>3876.04</c:v>
                </c:pt>
                <c:pt idx="84">
                  <c:v>5659.1199999999981</c:v>
                </c:pt>
                <c:pt idx="85">
                  <c:v>2804.159999999998</c:v>
                </c:pt>
                <c:pt idx="86">
                  <c:v>4759.9599999999973</c:v>
                </c:pt>
                <c:pt idx="87">
                  <c:v>2941.320000000002</c:v>
                </c:pt>
                <c:pt idx="88">
                  <c:v>6626.8599999999969</c:v>
                </c:pt>
                <c:pt idx="89">
                  <c:v>2837.1799999999989</c:v>
                </c:pt>
                <c:pt idx="90">
                  <c:v>6517.64</c:v>
                </c:pt>
                <c:pt idx="91">
                  <c:v>4498.3400000000011</c:v>
                </c:pt>
                <c:pt idx="92">
                  <c:v>4424.68</c:v>
                </c:pt>
                <c:pt idx="93">
                  <c:v>2626.36</c:v>
                </c:pt>
                <c:pt idx="94">
                  <c:v>6893.5600000000013</c:v>
                </c:pt>
                <c:pt idx="95">
                  <c:v>5798.8200000000024</c:v>
                </c:pt>
                <c:pt idx="96">
                  <c:v>4711.7</c:v>
                </c:pt>
                <c:pt idx="97">
                  <c:v>1841.5</c:v>
                </c:pt>
                <c:pt idx="98">
                  <c:v>1912.62</c:v>
                </c:pt>
                <c:pt idx="99">
                  <c:v>6441.44</c:v>
                </c:pt>
                <c:pt idx="100">
                  <c:v>4925.0600000000022</c:v>
                </c:pt>
                <c:pt idx="101">
                  <c:v>6296.659999999998</c:v>
                </c:pt>
                <c:pt idx="102">
                  <c:v>3411.2199999999989</c:v>
                </c:pt>
                <c:pt idx="103">
                  <c:v>8305.8000000000011</c:v>
                </c:pt>
                <c:pt idx="104">
                  <c:v>9522.4599999994953</c:v>
                </c:pt>
                <c:pt idx="105">
                  <c:v>4419.6000000000004</c:v>
                </c:pt>
                <c:pt idx="106">
                  <c:v>3865.88</c:v>
                </c:pt>
                <c:pt idx="107">
                  <c:v>7556.5</c:v>
                </c:pt>
                <c:pt idx="108">
                  <c:v>3253.7399999999989</c:v>
                </c:pt>
                <c:pt idx="109">
                  <c:v>3903.98</c:v>
                </c:pt>
                <c:pt idx="110">
                  <c:v>3843.02</c:v>
                </c:pt>
                <c:pt idx="111">
                  <c:v>4927.6000000000004</c:v>
                </c:pt>
                <c:pt idx="112">
                  <c:v>3647.44</c:v>
                </c:pt>
                <c:pt idx="113">
                  <c:v>4236.72</c:v>
                </c:pt>
                <c:pt idx="114">
                  <c:v>7035.8000000000038</c:v>
                </c:pt>
                <c:pt idx="115">
                  <c:v>3563.619999999999</c:v>
                </c:pt>
                <c:pt idx="116">
                  <c:v>8069.58</c:v>
                </c:pt>
                <c:pt idx="117">
                  <c:v>5331.4599999999973</c:v>
                </c:pt>
                <c:pt idx="118">
                  <c:v>4511.0400000000018</c:v>
                </c:pt>
                <c:pt idx="119">
                  <c:v>8191.5000000000036</c:v>
                </c:pt>
                <c:pt idx="120">
                  <c:v>3878.58</c:v>
                </c:pt>
                <c:pt idx="121">
                  <c:v>6029.9600000000019</c:v>
                </c:pt>
                <c:pt idx="122">
                  <c:v>4396.74</c:v>
                </c:pt>
                <c:pt idx="123">
                  <c:v>4338.32</c:v>
                </c:pt>
                <c:pt idx="124">
                  <c:v>4061.46</c:v>
                </c:pt>
                <c:pt idx="125">
                  <c:v>3604.26</c:v>
                </c:pt>
                <c:pt idx="126">
                  <c:v>6230.6199999999981</c:v>
                </c:pt>
                <c:pt idx="127">
                  <c:v>6510.02</c:v>
                </c:pt>
                <c:pt idx="128">
                  <c:v>3035.2999999999988</c:v>
                </c:pt>
                <c:pt idx="129">
                  <c:v>3751.5799999999981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Sheet3!$G$2</c:f>
              <c:strCache>
                <c:ptCount val="1"/>
              </c:strCache>
            </c:strRef>
          </c:tx>
          <c:spPr>
            <a:ln w="2540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Sheet3!$A$2:$A$131</c:f>
              <c:numCache>
                <c:formatCode>General</c:formatCode>
                <c:ptCount val="130"/>
                <c:pt idx="0">
                  <c:v>1878</c:v>
                </c:pt>
                <c:pt idx="1">
                  <c:v>1879</c:v>
                </c:pt>
                <c:pt idx="2">
                  <c:v>1880</c:v>
                </c:pt>
                <c:pt idx="3">
                  <c:v>1881</c:v>
                </c:pt>
                <c:pt idx="4">
                  <c:v>1882</c:v>
                </c:pt>
                <c:pt idx="5">
                  <c:v>1883</c:v>
                </c:pt>
                <c:pt idx="6">
                  <c:v>1884</c:v>
                </c:pt>
                <c:pt idx="7">
                  <c:v>1885</c:v>
                </c:pt>
                <c:pt idx="8">
                  <c:v>1886</c:v>
                </c:pt>
                <c:pt idx="9">
                  <c:v>1887</c:v>
                </c:pt>
                <c:pt idx="10">
                  <c:v>1888</c:v>
                </c:pt>
                <c:pt idx="11">
                  <c:v>1889</c:v>
                </c:pt>
                <c:pt idx="12">
                  <c:v>1890</c:v>
                </c:pt>
                <c:pt idx="13">
                  <c:v>1891</c:v>
                </c:pt>
                <c:pt idx="14">
                  <c:v>1892</c:v>
                </c:pt>
                <c:pt idx="15">
                  <c:v>1893</c:v>
                </c:pt>
                <c:pt idx="16">
                  <c:v>1894</c:v>
                </c:pt>
                <c:pt idx="17">
                  <c:v>1895</c:v>
                </c:pt>
                <c:pt idx="18">
                  <c:v>1896</c:v>
                </c:pt>
                <c:pt idx="19">
                  <c:v>1897</c:v>
                </c:pt>
                <c:pt idx="20">
                  <c:v>1898</c:v>
                </c:pt>
                <c:pt idx="21">
                  <c:v>1899</c:v>
                </c:pt>
                <c:pt idx="22">
                  <c:v>1900</c:v>
                </c:pt>
                <c:pt idx="23">
                  <c:v>1901</c:v>
                </c:pt>
                <c:pt idx="24">
                  <c:v>1902</c:v>
                </c:pt>
                <c:pt idx="25">
                  <c:v>1903</c:v>
                </c:pt>
                <c:pt idx="26">
                  <c:v>1904</c:v>
                </c:pt>
                <c:pt idx="27">
                  <c:v>1905</c:v>
                </c:pt>
                <c:pt idx="28">
                  <c:v>1906</c:v>
                </c:pt>
                <c:pt idx="29">
                  <c:v>1907</c:v>
                </c:pt>
                <c:pt idx="30">
                  <c:v>1908</c:v>
                </c:pt>
                <c:pt idx="31">
                  <c:v>1909</c:v>
                </c:pt>
                <c:pt idx="32">
                  <c:v>1910</c:v>
                </c:pt>
                <c:pt idx="33">
                  <c:v>1911</c:v>
                </c:pt>
                <c:pt idx="34">
                  <c:v>1912</c:v>
                </c:pt>
                <c:pt idx="35">
                  <c:v>1913</c:v>
                </c:pt>
                <c:pt idx="36">
                  <c:v>1914</c:v>
                </c:pt>
                <c:pt idx="37">
                  <c:v>1915</c:v>
                </c:pt>
                <c:pt idx="38">
                  <c:v>1916</c:v>
                </c:pt>
                <c:pt idx="39">
                  <c:v>1917</c:v>
                </c:pt>
                <c:pt idx="40">
                  <c:v>1918</c:v>
                </c:pt>
                <c:pt idx="41">
                  <c:v>1919</c:v>
                </c:pt>
                <c:pt idx="42">
                  <c:v>1920</c:v>
                </c:pt>
                <c:pt idx="43">
                  <c:v>1921</c:v>
                </c:pt>
                <c:pt idx="44">
                  <c:v>1922</c:v>
                </c:pt>
                <c:pt idx="45">
                  <c:v>1923</c:v>
                </c:pt>
                <c:pt idx="46">
                  <c:v>1924</c:v>
                </c:pt>
                <c:pt idx="47">
                  <c:v>1925</c:v>
                </c:pt>
                <c:pt idx="48">
                  <c:v>1926</c:v>
                </c:pt>
                <c:pt idx="49">
                  <c:v>1927</c:v>
                </c:pt>
                <c:pt idx="50">
                  <c:v>1928</c:v>
                </c:pt>
                <c:pt idx="51">
                  <c:v>1929</c:v>
                </c:pt>
                <c:pt idx="52">
                  <c:v>1930</c:v>
                </c:pt>
                <c:pt idx="53">
                  <c:v>1931</c:v>
                </c:pt>
                <c:pt idx="54">
                  <c:v>1932</c:v>
                </c:pt>
                <c:pt idx="55">
                  <c:v>1933</c:v>
                </c:pt>
                <c:pt idx="56">
                  <c:v>1934</c:v>
                </c:pt>
                <c:pt idx="57">
                  <c:v>1935</c:v>
                </c:pt>
                <c:pt idx="58">
                  <c:v>1936</c:v>
                </c:pt>
                <c:pt idx="59">
                  <c:v>1937</c:v>
                </c:pt>
                <c:pt idx="60">
                  <c:v>1938</c:v>
                </c:pt>
                <c:pt idx="61">
                  <c:v>1939</c:v>
                </c:pt>
                <c:pt idx="62">
                  <c:v>1940</c:v>
                </c:pt>
                <c:pt idx="63">
                  <c:v>1941</c:v>
                </c:pt>
                <c:pt idx="64">
                  <c:v>1942</c:v>
                </c:pt>
                <c:pt idx="65">
                  <c:v>1943</c:v>
                </c:pt>
                <c:pt idx="66">
                  <c:v>1944</c:v>
                </c:pt>
                <c:pt idx="67">
                  <c:v>1945</c:v>
                </c:pt>
                <c:pt idx="68">
                  <c:v>1946</c:v>
                </c:pt>
                <c:pt idx="69">
                  <c:v>1947</c:v>
                </c:pt>
                <c:pt idx="70">
                  <c:v>1948</c:v>
                </c:pt>
                <c:pt idx="71">
                  <c:v>1949</c:v>
                </c:pt>
                <c:pt idx="72">
                  <c:v>1950</c:v>
                </c:pt>
                <c:pt idx="73">
                  <c:v>1951</c:v>
                </c:pt>
                <c:pt idx="74">
                  <c:v>1952</c:v>
                </c:pt>
                <c:pt idx="75">
                  <c:v>1953</c:v>
                </c:pt>
                <c:pt idx="76">
                  <c:v>1954</c:v>
                </c:pt>
                <c:pt idx="77">
                  <c:v>1955</c:v>
                </c:pt>
                <c:pt idx="78">
                  <c:v>1956</c:v>
                </c:pt>
                <c:pt idx="79">
                  <c:v>1957</c:v>
                </c:pt>
                <c:pt idx="80">
                  <c:v>1958</c:v>
                </c:pt>
                <c:pt idx="81">
                  <c:v>1959</c:v>
                </c:pt>
                <c:pt idx="82">
                  <c:v>1960</c:v>
                </c:pt>
                <c:pt idx="83">
                  <c:v>1961</c:v>
                </c:pt>
                <c:pt idx="84">
                  <c:v>1962</c:v>
                </c:pt>
                <c:pt idx="85">
                  <c:v>1963</c:v>
                </c:pt>
                <c:pt idx="86">
                  <c:v>1964</c:v>
                </c:pt>
                <c:pt idx="87">
                  <c:v>1965</c:v>
                </c:pt>
                <c:pt idx="88">
                  <c:v>1966</c:v>
                </c:pt>
                <c:pt idx="89">
                  <c:v>1967</c:v>
                </c:pt>
                <c:pt idx="90">
                  <c:v>1968</c:v>
                </c:pt>
                <c:pt idx="91">
                  <c:v>1969</c:v>
                </c:pt>
                <c:pt idx="92">
                  <c:v>1970</c:v>
                </c:pt>
                <c:pt idx="93">
                  <c:v>1971</c:v>
                </c:pt>
                <c:pt idx="94">
                  <c:v>1972</c:v>
                </c:pt>
                <c:pt idx="95">
                  <c:v>1973</c:v>
                </c:pt>
                <c:pt idx="96">
                  <c:v>1974</c:v>
                </c:pt>
                <c:pt idx="97">
                  <c:v>1975</c:v>
                </c:pt>
                <c:pt idx="98">
                  <c:v>1976</c:v>
                </c:pt>
                <c:pt idx="99">
                  <c:v>1977</c:v>
                </c:pt>
                <c:pt idx="100">
                  <c:v>1978</c:v>
                </c:pt>
                <c:pt idx="101">
                  <c:v>1979</c:v>
                </c:pt>
                <c:pt idx="102">
                  <c:v>1980</c:v>
                </c:pt>
                <c:pt idx="103">
                  <c:v>1981</c:v>
                </c:pt>
                <c:pt idx="104">
                  <c:v>1982</c:v>
                </c:pt>
                <c:pt idx="105">
                  <c:v>1983</c:v>
                </c:pt>
                <c:pt idx="106">
                  <c:v>1984</c:v>
                </c:pt>
                <c:pt idx="107">
                  <c:v>1985</c:v>
                </c:pt>
                <c:pt idx="108">
                  <c:v>1986</c:v>
                </c:pt>
                <c:pt idx="109">
                  <c:v>1987</c:v>
                </c:pt>
                <c:pt idx="110">
                  <c:v>1988</c:v>
                </c:pt>
                <c:pt idx="111">
                  <c:v>1989</c:v>
                </c:pt>
                <c:pt idx="112">
                  <c:v>1990</c:v>
                </c:pt>
                <c:pt idx="113">
                  <c:v>1991</c:v>
                </c:pt>
                <c:pt idx="114">
                  <c:v>1992</c:v>
                </c:pt>
                <c:pt idx="115">
                  <c:v>1993</c:v>
                </c:pt>
                <c:pt idx="116">
                  <c:v>1994</c:v>
                </c:pt>
                <c:pt idx="117">
                  <c:v>1995</c:v>
                </c:pt>
                <c:pt idx="118">
                  <c:v>1996</c:v>
                </c:pt>
                <c:pt idx="119">
                  <c:v>1997</c:v>
                </c:pt>
                <c:pt idx="120">
                  <c:v>1998</c:v>
                </c:pt>
                <c:pt idx="121">
                  <c:v>1999</c:v>
                </c:pt>
                <c:pt idx="122">
                  <c:v>2000</c:v>
                </c:pt>
                <c:pt idx="123">
                  <c:v>2001</c:v>
                </c:pt>
                <c:pt idx="124">
                  <c:v>2002</c:v>
                </c:pt>
                <c:pt idx="125">
                  <c:v>2003</c:v>
                </c:pt>
                <c:pt idx="126">
                  <c:v>2004</c:v>
                </c:pt>
                <c:pt idx="127">
                  <c:v>2005</c:v>
                </c:pt>
                <c:pt idx="128">
                  <c:v>2006</c:v>
                </c:pt>
                <c:pt idx="129">
                  <c:v>2007</c:v>
                </c:pt>
              </c:numCache>
            </c:numRef>
          </c:cat>
          <c:val>
            <c:numRef>
              <c:f>Sheet3!$G$3:$G$131</c:f>
              <c:numCache>
                <c:formatCode>General</c:formatCode>
                <c:ptCount val="129"/>
                <c:pt idx="3">
                  <c:v>5195.57</c:v>
                </c:pt>
                <c:pt idx="4">
                  <c:v>5250.6880000000001</c:v>
                </c:pt>
                <c:pt idx="5">
                  <c:v>5436.87</c:v>
                </c:pt>
                <c:pt idx="6">
                  <c:v>5248.402</c:v>
                </c:pt>
                <c:pt idx="7">
                  <c:v>5214.62</c:v>
                </c:pt>
                <c:pt idx="8">
                  <c:v>5280.152</c:v>
                </c:pt>
                <c:pt idx="9">
                  <c:v>5066.03</c:v>
                </c:pt>
                <c:pt idx="10">
                  <c:v>5257.2920000000004</c:v>
                </c:pt>
                <c:pt idx="11">
                  <c:v>5021.0720000000001</c:v>
                </c:pt>
                <c:pt idx="12">
                  <c:v>5106.9239999999982</c:v>
                </c:pt>
                <c:pt idx="13">
                  <c:v>5080.253999999999</c:v>
                </c:pt>
                <c:pt idx="14">
                  <c:v>4956.0479999999989</c:v>
                </c:pt>
                <c:pt idx="15">
                  <c:v>4611.623999999998</c:v>
                </c:pt>
                <c:pt idx="16">
                  <c:v>4638.5479999999998</c:v>
                </c:pt>
                <c:pt idx="17">
                  <c:v>4691.634</c:v>
                </c:pt>
                <c:pt idx="18">
                  <c:v>4586.732</c:v>
                </c:pt>
                <c:pt idx="19">
                  <c:v>4599.9399999999996</c:v>
                </c:pt>
                <c:pt idx="20">
                  <c:v>4546.0919999999996</c:v>
                </c:pt>
                <c:pt idx="21">
                  <c:v>4570.4759999999997</c:v>
                </c:pt>
                <c:pt idx="22">
                  <c:v>4741.1639999999998</c:v>
                </c:pt>
                <c:pt idx="23">
                  <c:v>4768.3419999999996</c:v>
                </c:pt>
                <c:pt idx="24">
                  <c:v>4935.7280000000001</c:v>
                </c:pt>
                <c:pt idx="25">
                  <c:v>4731.003999999999</c:v>
                </c:pt>
                <c:pt idx="26">
                  <c:v>4775.9620000000014</c:v>
                </c:pt>
                <c:pt idx="27">
                  <c:v>4579.8739999999989</c:v>
                </c:pt>
                <c:pt idx="28">
                  <c:v>4363.2120000000004</c:v>
                </c:pt>
                <c:pt idx="29">
                  <c:v>4453.8900000000003</c:v>
                </c:pt>
                <c:pt idx="30">
                  <c:v>4332.2240000000002</c:v>
                </c:pt>
                <c:pt idx="31">
                  <c:v>4188.7140000000009</c:v>
                </c:pt>
                <c:pt idx="32">
                  <c:v>3907.2820000000002</c:v>
                </c:pt>
                <c:pt idx="33">
                  <c:v>3882.6439999999998</c:v>
                </c:pt>
                <c:pt idx="34">
                  <c:v>3756.4059999999999</c:v>
                </c:pt>
                <c:pt idx="35">
                  <c:v>3673.0940000000001</c:v>
                </c:pt>
                <c:pt idx="36">
                  <c:v>3541.5219999999999</c:v>
                </c:pt>
                <c:pt idx="37">
                  <c:v>3658.616</c:v>
                </c:pt>
                <c:pt idx="38">
                  <c:v>3853.18</c:v>
                </c:pt>
                <c:pt idx="39">
                  <c:v>3523.2339999999999</c:v>
                </c:pt>
                <c:pt idx="40">
                  <c:v>3535.9340000000002</c:v>
                </c:pt>
                <c:pt idx="41">
                  <c:v>3479.2919999999999</c:v>
                </c:pt>
                <c:pt idx="42">
                  <c:v>3600.9580000000001</c:v>
                </c:pt>
                <c:pt idx="43">
                  <c:v>3601.465999999999</c:v>
                </c:pt>
                <c:pt idx="44">
                  <c:v>3442.2079999999992</c:v>
                </c:pt>
                <c:pt idx="45">
                  <c:v>3562.096</c:v>
                </c:pt>
                <c:pt idx="46">
                  <c:v>3349.498</c:v>
                </c:pt>
                <c:pt idx="47">
                  <c:v>3309.1120000000001</c:v>
                </c:pt>
                <c:pt idx="48">
                  <c:v>3116.8339999999998</c:v>
                </c:pt>
                <c:pt idx="49">
                  <c:v>3221.7359999999999</c:v>
                </c:pt>
                <c:pt idx="50">
                  <c:v>3308.096</c:v>
                </c:pt>
                <c:pt idx="51">
                  <c:v>3421.8879999999999</c:v>
                </c:pt>
                <c:pt idx="52">
                  <c:v>3472.942</c:v>
                </c:pt>
                <c:pt idx="53">
                  <c:v>3833.6219999999998</c:v>
                </c:pt>
                <c:pt idx="54">
                  <c:v>3817.1120000000001</c:v>
                </c:pt>
                <c:pt idx="55">
                  <c:v>4107.942</c:v>
                </c:pt>
                <c:pt idx="56">
                  <c:v>4658.3599999999997</c:v>
                </c:pt>
                <c:pt idx="57">
                  <c:v>4972.558</c:v>
                </c:pt>
                <c:pt idx="58">
                  <c:v>5273.8020000000006</c:v>
                </c:pt>
                <c:pt idx="59">
                  <c:v>5426.2020000000002</c:v>
                </c:pt>
                <c:pt idx="60">
                  <c:v>5323.5860000000002</c:v>
                </c:pt>
                <c:pt idx="61">
                  <c:v>5144.5159999999996</c:v>
                </c:pt>
                <c:pt idx="62">
                  <c:v>4936.9980000000014</c:v>
                </c:pt>
                <c:pt idx="63">
                  <c:v>4686.5540000000001</c:v>
                </c:pt>
                <c:pt idx="64">
                  <c:v>4816.6019999999999</c:v>
                </c:pt>
                <c:pt idx="65">
                  <c:v>4543.2979999999998</c:v>
                </c:pt>
                <c:pt idx="66">
                  <c:v>4275.3280000000004</c:v>
                </c:pt>
                <c:pt idx="67">
                  <c:v>4316.9839999999986</c:v>
                </c:pt>
                <c:pt idx="68">
                  <c:v>4275.0739999999996</c:v>
                </c:pt>
                <c:pt idx="69">
                  <c:v>4223.2579999999998</c:v>
                </c:pt>
                <c:pt idx="70">
                  <c:v>4219.7020000000002</c:v>
                </c:pt>
                <c:pt idx="71">
                  <c:v>4582.1600000000008</c:v>
                </c:pt>
                <c:pt idx="72">
                  <c:v>4662.6780000000008</c:v>
                </c:pt>
                <c:pt idx="73">
                  <c:v>5093.7160000000013</c:v>
                </c:pt>
                <c:pt idx="74">
                  <c:v>4981.9560000000001</c:v>
                </c:pt>
                <c:pt idx="75">
                  <c:v>4930.3940000000002</c:v>
                </c:pt>
                <c:pt idx="76">
                  <c:v>4739.6400000000003</c:v>
                </c:pt>
                <c:pt idx="77">
                  <c:v>4452.1120000000001</c:v>
                </c:pt>
                <c:pt idx="78">
                  <c:v>4552.442</c:v>
                </c:pt>
                <c:pt idx="79">
                  <c:v>4438.1419999999998</c:v>
                </c:pt>
                <c:pt idx="80">
                  <c:v>4484.37</c:v>
                </c:pt>
                <c:pt idx="81">
                  <c:v>4073.652</c:v>
                </c:pt>
                <c:pt idx="82">
                  <c:v>4361.4339999999966</c:v>
                </c:pt>
                <c:pt idx="83">
                  <c:v>3833.8760000000002</c:v>
                </c:pt>
                <c:pt idx="84">
                  <c:v>4219.9560000000001</c:v>
                </c:pt>
                <c:pt idx="85">
                  <c:v>4357.8779999999988</c:v>
                </c:pt>
                <c:pt idx="86">
                  <c:v>4494.53</c:v>
                </c:pt>
                <c:pt idx="87">
                  <c:v>4369.5619999999999</c:v>
                </c:pt>
                <c:pt idx="88">
                  <c:v>4493.0060000000003</c:v>
                </c:pt>
                <c:pt idx="89">
                  <c:v>4792.4719999999998</c:v>
                </c:pt>
                <c:pt idx="90">
                  <c:v>4787.6459999999997</c:v>
                </c:pt>
                <c:pt idx="91">
                  <c:v>4677.6639999999998</c:v>
                </c:pt>
                <c:pt idx="92">
                  <c:v>4206.24</c:v>
                </c:pt>
                <c:pt idx="93">
                  <c:v>4566.6660000000002</c:v>
                </c:pt>
                <c:pt idx="94">
                  <c:v>4407.4079999999994</c:v>
                </c:pt>
                <c:pt idx="95">
                  <c:v>4587.24</c:v>
                </c:pt>
                <c:pt idx="96">
                  <c:v>4485.8940000000002</c:v>
                </c:pt>
                <c:pt idx="97">
                  <c:v>5053.8380000000006</c:v>
                </c:pt>
                <c:pt idx="98">
                  <c:v>5316.7280000000001</c:v>
                </c:pt>
                <c:pt idx="99">
                  <c:v>5178.8059999999996</c:v>
                </c:pt>
                <c:pt idx="100">
                  <c:v>5094.2240000000002</c:v>
                </c:pt>
                <c:pt idx="101">
                  <c:v>5665.7240000000002</c:v>
                </c:pt>
                <c:pt idx="102">
                  <c:v>5799.8360000000002</c:v>
                </c:pt>
                <c:pt idx="103">
                  <c:v>5546.09</c:v>
                </c:pt>
                <c:pt idx="104">
                  <c:v>5437.8860000000004</c:v>
                </c:pt>
                <c:pt idx="105">
                  <c:v>5300.9799999999987</c:v>
                </c:pt>
                <c:pt idx="106">
                  <c:v>5324.6019999999999</c:v>
                </c:pt>
                <c:pt idx="107">
                  <c:v>4917.6940000000004</c:v>
                </c:pt>
                <c:pt idx="108">
                  <c:v>4669.0280000000002</c:v>
                </c:pt>
                <c:pt idx="109">
                  <c:v>4583.43</c:v>
                </c:pt>
                <c:pt idx="110">
                  <c:v>5003.8000000000011</c:v>
                </c:pt>
                <c:pt idx="111">
                  <c:v>4781.2960000000003</c:v>
                </c:pt>
                <c:pt idx="112">
                  <c:v>4907.0259999999998</c:v>
                </c:pt>
                <c:pt idx="113">
                  <c:v>5335.7779999999984</c:v>
                </c:pt>
                <c:pt idx="114">
                  <c:v>5339.3340000000007</c:v>
                </c:pt>
                <c:pt idx="115">
                  <c:v>5449.5700000000006</c:v>
                </c:pt>
                <c:pt idx="116">
                  <c:v>5524.5</c:v>
                </c:pt>
                <c:pt idx="117">
                  <c:v>5534.66</c:v>
                </c:pt>
                <c:pt idx="118">
                  <c:v>5237.2259999999997</c:v>
                </c:pt>
                <c:pt idx="119">
                  <c:v>5241.29</c:v>
                </c:pt>
                <c:pt idx="120">
                  <c:v>5057.3940000000002</c:v>
                </c:pt>
                <c:pt idx="121">
                  <c:v>5175.25</c:v>
                </c:pt>
                <c:pt idx="122">
                  <c:v>5027.6760000000013</c:v>
                </c:pt>
                <c:pt idx="123">
                  <c:v>4583.6840000000002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797376"/>
        <c:axId val="82760192"/>
      </c:lineChart>
      <c:catAx>
        <c:axId val="101797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2760192"/>
        <c:crosses val="autoZero"/>
        <c:auto val="1"/>
        <c:lblAlgn val="ctr"/>
        <c:lblOffset val="100"/>
        <c:noMultiLvlLbl val="0"/>
      </c:catAx>
      <c:valAx>
        <c:axId val="827601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Total Annual Rainfall (mm)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179737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Los Angeles</a:t>
            </a:r>
          </a:p>
        </c:rich>
      </c:tx>
      <c:layout>
        <c:manualLayout>
          <c:xMode val="edge"/>
          <c:yMode val="edge"/>
          <c:x val="0.414599948879178"/>
          <c:y val="1.3157894736842099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Sheet3!$J$1</c:f>
              <c:strCache>
                <c:ptCount val="1"/>
                <c:pt idx="0">
                  <c:v>Los Angeles Total Annual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trendline>
            <c:spPr>
              <a:ln w="31750">
                <a:solidFill>
                  <a:srgbClr val="0070C0"/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-0.17122781885819699"/>
                  <c:y val="-0.42627638592745298"/>
                </c:manualLayout>
              </c:layout>
              <c:numFmt formatCode="General" sourceLinked="0"/>
              <c:spPr>
                <a:ln>
                  <a:solidFill>
                    <a:schemeClr val="bg1">
                      <a:lumMod val="75000"/>
                    </a:schemeClr>
                  </a:solidFill>
                </a:ln>
              </c:spPr>
            </c:trendlineLbl>
          </c:trendline>
          <c:cat>
            <c:numRef>
              <c:f>Sheet3!$H$2:$H$131</c:f>
              <c:numCache>
                <c:formatCode>General</c:formatCode>
                <c:ptCount val="130"/>
                <c:pt idx="0">
                  <c:v>1878</c:v>
                </c:pt>
                <c:pt idx="1">
                  <c:v>1879</c:v>
                </c:pt>
                <c:pt idx="2">
                  <c:v>1880</c:v>
                </c:pt>
                <c:pt idx="3">
                  <c:v>1881</c:v>
                </c:pt>
                <c:pt idx="4">
                  <c:v>1882</c:v>
                </c:pt>
                <c:pt idx="5">
                  <c:v>1883</c:v>
                </c:pt>
                <c:pt idx="6">
                  <c:v>1884</c:v>
                </c:pt>
                <c:pt idx="7">
                  <c:v>1885</c:v>
                </c:pt>
                <c:pt idx="8">
                  <c:v>1886</c:v>
                </c:pt>
                <c:pt idx="9">
                  <c:v>1887</c:v>
                </c:pt>
                <c:pt idx="10">
                  <c:v>1888</c:v>
                </c:pt>
                <c:pt idx="11">
                  <c:v>1889</c:v>
                </c:pt>
                <c:pt idx="12">
                  <c:v>1890</c:v>
                </c:pt>
                <c:pt idx="13">
                  <c:v>1891</c:v>
                </c:pt>
                <c:pt idx="14">
                  <c:v>1892</c:v>
                </c:pt>
                <c:pt idx="15">
                  <c:v>1893</c:v>
                </c:pt>
                <c:pt idx="16">
                  <c:v>1894</c:v>
                </c:pt>
                <c:pt idx="17">
                  <c:v>1895</c:v>
                </c:pt>
                <c:pt idx="18">
                  <c:v>1896</c:v>
                </c:pt>
                <c:pt idx="19">
                  <c:v>1897</c:v>
                </c:pt>
                <c:pt idx="20">
                  <c:v>1898</c:v>
                </c:pt>
                <c:pt idx="21">
                  <c:v>1899</c:v>
                </c:pt>
                <c:pt idx="22">
                  <c:v>1900</c:v>
                </c:pt>
                <c:pt idx="23">
                  <c:v>1901</c:v>
                </c:pt>
                <c:pt idx="24">
                  <c:v>1902</c:v>
                </c:pt>
                <c:pt idx="25">
                  <c:v>1903</c:v>
                </c:pt>
                <c:pt idx="26">
                  <c:v>1904</c:v>
                </c:pt>
                <c:pt idx="27">
                  <c:v>1905</c:v>
                </c:pt>
                <c:pt idx="28">
                  <c:v>1906</c:v>
                </c:pt>
                <c:pt idx="29">
                  <c:v>1907</c:v>
                </c:pt>
                <c:pt idx="30">
                  <c:v>1908</c:v>
                </c:pt>
                <c:pt idx="31">
                  <c:v>1909</c:v>
                </c:pt>
                <c:pt idx="32">
                  <c:v>1910</c:v>
                </c:pt>
                <c:pt idx="33">
                  <c:v>1911</c:v>
                </c:pt>
                <c:pt idx="34">
                  <c:v>1912</c:v>
                </c:pt>
                <c:pt idx="35">
                  <c:v>1913</c:v>
                </c:pt>
                <c:pt idx="36">
                  <c:v>1914</c:v>
                </c:pt>
                <c:pt idx="37">
                  <c:v>1915</c:v>
                </c:pt>
                <c:pt idx="38">
                  <c:v>1916</c:v>
                </c:pt>
                <c:pt idx="39">
                  <c:v>1917</c:v>
                </c:pt>
                <c:pt idx="40">
                  <c:v>1918</c:v>
                </c:pt>
                <c:pt idx="41">
                  <c:v>1919</c:v>
                </c:pt>
                <c:pt idx="42">
                  <c:v>1920</c:v>
                </c:pt>
                <c:pt idx="43">
                  <c:v>1921</c:v>
                </c:pt>
                <c:pt idx="44">
                  <c:v>1922</c:v>
                </c:pt>
                <c:pt idx="45">
                  <c:v>1923</c:v>
                </c:pt>
                <c:pt idx="46">
                  <c:v>1924</c:v>
                </c:pt>
                <c:pt idx="47">
                  <c:v>1925</c:v>
                </c:pt>
                <c:pt idx="48">
                  <c:v>1926</c:v>
                </c:pt>
                <c:pt idx="49">
                  <c:v>1927</c:v>
                </c:pt>
                <c:pt idx="50">
                  <c:v>1928</c:v>
                </c:pt>
                <c:pt idx="51">
                  <c:v>1929</c:v>
                </c:pt>
                <c:pt idx="52">
                  <c:v>1930</c:v>
                </c:pt>
                <c:pt idx="53">
                  <c:v>1931</c:v>
                </c:pt>
                <c:pt idx="54">
                  <c:v>1932</c:v>
                </c:pt>
                <c:pt idx="55">
                  <c:v>1933</c:v>
                </c:pt>
                <c:pt idx="56">
                  <c:v>1934</c:v>
                </c:pt>
                <c:pt idx="57">
                  <c:v>1935</c:v>
                </c:pt>
                <c:pt idx="58">
                  <c:v>1936</c:v>
                </c:pt>
                <c:pt idx="59">
                  <c:v>1937</c:v>
                </c:pt>
                <c:pt idx="60">
                  <c:v>1938</c:v>
                </c:pt>
                <c:pt idx="61">
                  <c:v>1939</c:v>
                </c:pt>
                <c:pt idx="62">
                  <c:v>1940</c:v>
                </c:pt>
                <c:pt idx="63">
                  <c:v>1941</c:v>
                </c:pt>
                <c:pt idx="64">
                  <c:v>1942</c:v>
                </c:pt>
                <c:pt idx="65">
                  <c:v>1943</c:v>
                </c:pt>
                <c:pt idx="66">
                  <c:v>1944</c:v>
                </c:pt>
                <c:pt idx="67">
                  <c:v>1945</c:v>
                </c:pt>
                <c:pt idx="68">
                  <c:v>1946</c:v>
                </c:pt>
                <c:pt idx="69">
                  <c:v>1947</c:v>
                </c:pt>
                <c:pt idx="70">
                  <c:v>1948</c:v>
                </c:pt>
                <c:pt idx="71">
                  <c:v>1949</c:v>
                </c:pt>
                <c:pt idx="72">
                  <c:v>1950</c:v>
                </c:pt>
                <c:pt idx="73">
                  <c:v>1951</c:v>
                </c:pt>
                <c:pt idx="74">
                  <c:v>1952</c:v>
                </c:pt>
                <c:pt idx="75">
                  <c:v>1953</c:v>
                </c:pt>
                <c:pt idx="76">
                  <c:v>1954</c:v>
                </c:pt>
                <c:pt idx="77">
                  <c:v>1955</c:v>
                </c:pt>
                <c:pt idx="78">
                  <c:v>1956</c:v>
                </c:pt>
                <c:pt idx="79">
                  <c:v>1957</c:v>
                </c:pt>
                <c:pt idx="80">
                  <c:v>1958</c:v>
                </c:pt>
                <c:pt idx="81">
                  <c:v>1959</c:v>
                </c:pt>
                <c:pt idx="82">
                  <c:v>1960</c:v>
                </c:pt>
                <c:pt idx="83">
                  <c:v>1961</c:v>
                </c:pt>
                <c:pt idx="84">
                  <c:v>1962</c:v>
                </c:pt>
                <c:pt idx="85">
                  <c:v>1963</c:v>
                </c:pt>
                <c:pt idx="86">
                  <c:v>1964</c:v>
                </c:pt>
                <c:pt idx="87">
                  <c:v>1965</c:v>
                </c:pt>
                <c:pt idx="88">
                  <c:v>1966</c:v>
                </c:pt>
                <c:pt idx="89">
                  <c:v>1967</c:v>
                </c:pt>
                <c:pt idx="90">
                  <c:v>1968</c:v>
                </c:pt>
                <c:pt idx="91">
                  <c:v>1969</c:v>
                </c:pt>
                <c:pt idx="92">
                  <c:v>1970</c:v>
                </c:pt>
                <c:pt idx="93">
                  <c:v>1971</c:v>
                </c:pt>
                <c:pt idx="94">
                  <c:v>1972</c:v>
                </c:pt>
                <c:pt idx="95">
                  <c:v>1973</c:v>
                </c:pt>
                <c:pt idx="96">
                  <c:v>1974</c:v>
                </c:pt>
                <c:pt idx="97">
                  <c:v>1975</c:v>
                </c:pt>
                <c:pt idx="98">
                  <c:v>1976</c:v>
                </c:pt>
                <c:pt idx="99">
                  <c:v>1977</c:v>
                </c:pt>
                <c:pt idx="100">
                  <c:v>1978</c:v>
                </c:pt>
                <c:pt idx="101">
                  <c:v>1979</c:v>
                </c:pt>
                <c:pt idx="102">
                  <c:v>1980</c:v>
                </c:pt>
                <c:pt idx="103">
                  <c:v>1981</c:v>
                </c:pt>
                <c:pt idx="104">
                  <c:v>1982</c:v>
                </c:pt>
                <c:pt idx="105">
                  <c:v>1983</c:v>
                </c:pt>
                <c:pt idx="106">
                  <c:v>1984</c:v>
                </c:pt>
                <c:pt idx="107">
                  <c:v>1985</c:v>
                </c:pt>
                <c:pt idx="108">
                  <c:v>1986</c:v>
                </c:pt>
                <c:pt idx="109">
                  <c:v>1987</c:v>
                </c:pt>
                <c:pt idx="110">
                  <c:v>1988</c:v>
                </c:pt>
                <c:pt idx="111">
                  <c:v>1989</c:v>
                </c:pt>
                <c:pt idx="112">
                  <c:v>1990</c:v>
                </c:pt>
                <c:pt idx="113">
                  <c:v>1991</c:v>
                </c:pt>
                <c:pt idx="114">
                  <c:v>1992</c:v>
                </c:pt>
                <c:pt idx="115">
                  <c:v>1993</c:v>
                </c:pt>
                <c:pt idx="116">
                  <c:v>1994</c:v>
                </c:pt>
                <c:pt idx="117">
                  <c:v>1995</c:v>
                </c:pt>
                <c:pt idx="118">
                  <c:v>1996</c:v>
                </c:pt>
                <c:pt idx="119">
                  <c:v>1997</c:v>
                </c:pt>
                <c:pt idx="120">
                  <c:v>1998</c:v>
                </c:pt>
                <c:pt idx="121">
                  <c:v>1999</c:v>
                </c:pt>
                <c:pt idx="122">
                  <c:v>2000</c:v>
                </c:pt>
                <c:pt idx="123">
                  <c:v>2001</c:v>
                </c:pt>
                <c:pt idx="124">
                  <c:v>2002</c:v>
                </c:pt>
                <c:pt idx="125">
                  <c:v>2003</c:v>
                </c:pt>
                <c:pt idx="126">
                  <c:v>2004</c:v>
                </c:pt>
                <c:pt idx="127">
                  <c:v>2005</c:v>
                </c:pt>
                <c:pt idx="128">
                  <c:v>2006</c:v>
                </c:pt>
                <c:pt idx="129">
                  <c:v>2007</c:v>
                </c:pt>
              </c:numCache>
            </c:numRef>
          </c:cat>
          <c:val>
            <c:numRef>
              <c:f>Sheet3!$J$2:$J$131</c:f>
              <c:numCache>
                <c:formatCode>General</c:formatCode>
                <c:ptCount val="130"/>
                <c:pt idx="0">
                  <c:v>2882.9</c:v>
                </c:pt>
                <c:pt idx="1">
                  <c:v>5166.3599999999997</c:v>
                </c:pt>
                <c:pt idx="2">
                  <c:v>3335.02</c:v>
                </c:pt>
                <c:pt idx="3">
                  <c:v>2641.6</c:v>
                </c:pt>
                <c:pt idx="4">
                  <c:v>3075.94</c:v>
                </c:pt>
                <c:pt idx="5">
                  <c:v>9697.7199999999866</c:v>
                </c:pt>
                <c:pt idx="6">
                  <c:v>2339.34</c:v>
                </c:pt>
                <c:pt idx="7">
                  <c:v>5666.74</c:v>
                </c:pt>
                <c:pt idx="8">
                  <c:v>3568.6999999999989</c:v>
                </c:pt>
                <c:pt idx="9">
                  <c:v>3522.98</c:v>
                </c:pt>
                <c:pt idx="10">
                  <c:v>4897.12</c:v>
                </c:pt>
                <c:pt idx="11">
                  <c:v>8849.3599999994294</c:v>
                </c:pt>
                <c:pt idx="12">
                  <c:v>3393.440000000001</c:v>
                </c:pt>
                <c:pt idx="13">
                  <c:v>3009.900000000001</c:v>
                </c:pt>
                <c:pt idx="14">
                  <c:v>6675.12</c:v>
                </c:pt>
                <c:pt idx="15">
                  <c:v>1709.42</c:v>
                </c:pt>
                <c:pt idx="16">
                  <c:v>4091.940000000001</c:v>
                </c:pt>
                <c:pt idx="17">
                  <c:v>2161.54</c:v>
                </c:pt>
                <c:pt idx="18">
                  <c:v>4282.4399999999996</c:v>
                </c:pt>
                <c:pt idx="19">
                  <c:v>1793.24</c:v>
                </c:pt>
                <c:pt idx="20">
                  <c:v>1419.86</c:v>
                </c:pt>
                <c:pt idx="21">
                  <c:v>2009.14</c:v>
                </c:pt>
                <c:pt idx="22">
                  <c:v>4137.66</c:v>
                </c:pt>
                <c:pt idx="23">
                  <c:v>2692.4</c:v>
                </c:pt>
                <c:pt idx="24">
                  <c:v>4907.28</c:v>
                </c:pt>
                <c:pt idx="25">
                  <c:v>2214.88</c:v>
                </c:pt>
                <c:pt idx="26">
                  <c:v>4958.08</c:v>
                </c:pt>
                <c:pt idx="27">
                  <c:v>4737.1000000000004</c:v>
                </c:pt>
                <c:pt idx="28">
                  <c:v>4902.2</c:v>
                </c:pt>
                <c:pt idx="29">
                  <c:v>2976.88</c:v>
                </c:pt>
                <c:pt idx="30">
                  <c:v>4871.72</c:v>
                </c:pt>
                <c:pt idx="31">
                  <c:v>3208.02</c:v>
                </c:pt>
                <c:pt idx="32">
                  <c:v>4109.72</c:v>
                </c:pt>
                <c:pt idx="33">
                  <c:v>2946.4</c:v>
                </c:pt>
                <c:pt idx="34">
                  <c:v>3408.68</c:v>
                </c:pt>
                <c:pt idx="35">
                  <c:v>6007.1</c:v>
                </c:pt>
                <c:pt idx="36">
                  <c:v>4330.7</c:v>
                </c:pt>
                <c:pt idx="37">
                  <c:v>5059.68</c:v>
                </c:pt>
                <c:pt idx="38">
                  <c:v>3858.26</c:v>
                </c:pt>
                <c:pt idx="39">
                  <c:v>3520.44</c:v>
                </c:pt>
                <c:pt idx="40">
                  <c:v>2179.3200000000002</c:v>
                </c:pt>
                <c:pt idx="41">
                  <c:v>3180.08</c:v>
                </c:pt>
                <c:pt idx="42">
                  <c:v>3467.099999999999</c:v>
                </c:pt>
                <c:pt idx="43">
                  <c:v>4993.6400000000003</c:v>
                </c:pt>
                <c:pt idx="44">
                  <c:v>2435.86</c:v>
                </c:pt>
                <c:pt idx="45">
                  <c:v>1694.18</c:v>
                </c:pt>
                <c:pt idx="46">
                  <c:v>2016.76</c:v>
                </c:pt>
                <c:pt idx="47">
                  <c:v>4460.24</c:v>
                </c:pt>
                <c:pt idx="48">
                  <c:v>4511.04</c:v>
                </c:pt>
                <c:pt idx="49">
                  <c:v>2481.58</c:v>
                </c:pt>
                <c:pt idx="50">
                  <c:v>3215.64</c:v>
                </c:pt>
                <c:pt idx="51">
                  <c:v>2926.0800000000008</c:v>
                </c:pt>
                <c:pt idx="52">
                  <c:v>3182.619999999999</c:v>
                </c:pt>
                <c:pt idx="53">
                  <c:v>4305.3000000000011</c:v>
                </c:pt>
                <c:pt idx="54">
                  <c:v>3017.52</c:v>
                </c:pt>
                <c:pt idx="55">
                  <c:v>3695.7000000000012</c:v>
                </c:pt>
                <c:pt idx="56">
                  <c:v>5501.6400000000012</c:v>
                </c:pt>
                <c:pt idx="57">
                  <c:v>3065.78</c:v>
                </c:pt>
                <c:pt idx="58">
                  <c:v>5692.14</c:v>
                </c:pt>
                <c:pt idx="59">
                  <c:v>5951.22</c:v>
                </c:pt>
                <c:pt idx="60">
                  <c:v>3319.7799999999988</c:v>
                </c:pt>
                <c:pt idx="61">
                  <c:v>4879.34</c:v>
                </c:pt>
                <c:pt idx="62">
                  <c:v>8321.0400000000009</c:v>
                </c:pt>
                <c:pt idx="63">
                  <c:v>2839.72</c:v>
                </c:pt>
                <c:pt idx="64">
                  <c:v>4615.18</c:v>
                </c:pt>
                <c:pt idx="65">
                  <c:v>3357.88</c:v>
                </c:pt>
                <c:pt idx="66">
                  <c:v>2943.86</c:v>
                </c:pt>
                <c:pt idx="67">
                  <c:v>2959.099999999999</c:v>
                </c:pt>
                <c:pt idx="68">
                  <c:v>3215.639999999999</c:v>
                </c:pt>
                <c:pt idx="69">
                  <c:v>1833.88</c:v>
                </c:pt>
                <c:pt idx="70">
                  <c:v>2029.46</c:v>
                </c:pt>
                <c:pt idx="71">
                  <c:v>2692.4</c:v>
                </c:pt>
                <c:pt idx="72">
                  <c:v>2085.34</c:v>
                </c:pt>
                <c:pt idx="73">
                  <c:v>6657.34</c:v>
                </c:pt>
                <c:pt idx="74">
                  <c:v>2402.84</c:v>
                </c:pt>
                <c:pt idx="75">
                  <c:v>3045.46</c:v>
                </c:pt>
                <c:pt idx="76">
                  <c:v>3032.76</c:v>
                </c:pt>
                <c:pt idx="77">
                  <c:v>4064</c:v>
                </c:pt>
                <c:pt idx="78">
                  <c:v>2423.16</c:v>
                </c:pt>
                <c:pt idx="79">
                  <c:v>5367.02</c:v>
                </c:pt>
                <c:pt idx="80">
                  <c:v>1417.32</c:v>
                </c:pt>
                <c:pt idx="81">
                  <c:v>2077.7199999999998</c:v>
                </c:pt>
                <c:pt idx="82">
                  <c:v>1231.9000000000001</c:v>
                </c:pt>
                <c:pt idx="83">
                  <c:v>4772.6600000000008</c:v>
                </c:pt>
                <c:pt idx="84">
                  <c:v>2128.52</c:v>
                </c:pt>
                <c:pt idx="85">
                  <c:v>2014.22</c:v>
                </c:pt>
                <c:pt idx="86">
                  <c:v>3477.26</c:v>
                </c:pt>
                <c:pt idx="87">
                  <c:v>5191.76</c:v>
                </c:pt>
                <c:pt idx="88">
                  <c:v>5588.0000000000009</c:v>
                </c:pt>
                <c:pt idx="89">
                  <c:v>4211.32</c:v>
                </c:pt>
                <c:pt idx="90">
                  <c:v>6977.38</c:v>
                </c:pt>
                <c:pt idx="91">
                  <c:v>1973.58</c:v>
                </c:pt>
                <c:pt idx="92">
                  <c:v>3129.28</c:v>
                </c:pt>
                <c:pt idx="93">
                  <c:v>1821.18</c:v>
                </c:pt>
                <c:pt idx="94">
                  <c:v>5400.04</c:v>
                </c:pt>
                <c:pt idx="95">
                  <c:v>3789.68</c:v>
                </c:pt>
                <c:pt idx="96">
                  <c:v>3644.9</c:v>
                </c:pt>
                <c:pt idx="97">
                  <c:v>1833.88</c:v>
                </c:pt>
                <c:pt idx="98">
                  <c:v>3126.74</c:v>
                </c:pt>
                <c:pt idx="99">
                  <c:v>8493.76</c:v>
                </c:pt>
                <c:pt idx="100">
                  <c:v>4996.18</c:v>
                </c:pt>
                <c:pt idx="101">
                  <c:v>6852.92</c:v>
                </c:pt>
                <c:pt idx="102">
                  <c:v>2280.92</c:v>
                </c:pt>
                <c:pt idx="103">
                  <c:v>2720.34</c:v>
                </c:pt>
                <c:pt idx="104">
                  <c:v>7937.5</c:v>
                </c:pt>
                <c:pt idx="105">
                  <c:v>2649.22</c:v>
                </c:pt>
                <c:pt idx="106">
                  <c:v>3256.28</c:v>
                </c:pt>
                <c:pt idx="107">
                  <c:v>4536.4399999999996</c:v>
                </c:pt>
                <c:pt idx="108">
                  <c:v>1945.64</c:v>
                </c:pt>
                <c:pt idx="109">
                  <c:v>3169.92</c:v>
                </c:pt>
                <c:pt idx="110">
                  <c:v>2052.3200000000011</c:v>
                </c:pt>
                <c:pt idx="111">
                  <c:v>1866.9</c:v>
                </c:pt>
                <c:pt idx="112">
                  <c:v>3045.46</c:v>
                </c:pt>
                <c:pt idx="113">
                  <c:v>5334</c:v>
                </c:pt>
                <c:pt idx="114">
                  <c:v>6949.44</c:v>
                </c:pt>
                <c:pt idx="115">
                  <c:v>2059.940000000001</c:v>
                </c:pt>
                <c:pt idx="116">
                  <c:v>6184.9000000000005</c:v>
                </c:pt>
                <c:pt idx="117">
                  <c:v>3164.84</c:v>
                </c:pt>
                <c:pt idx="118">
                  <c:v>3149.6</c:v>
                </c:pt>
                <c:pt idx="119">
                  <c:v>7876.54</c:v>
                </c:pt>
                <c:pt idx="120">
                  <c:v>2308.86</c:v>
                </c:pt>
                <c:pt idx="121">
                  <c:v>2938.78</c:v>
                </c:pt>
                <c:pt idx="122">
                  <c:v>4556.76</c:v>
                </c:pt>
                <c:pt idx="123">
                  <c:v>1122.68</c:v>
                </c:pt>
                <c:pt idx="124">
                  <c:v>4188.4600000000009</c:v>
                </c:pt>
                <c:pt idx="125">
                  <c:v>2346.96</c:v>
                </c:pt>
                <c:pt idx="126">
                  <c:v>9461.5</c:v>
                </c:pt>
                <c:pt idx="127">
                  <c:v>3350.2599999999989</c:v>
                </c:pt>
                <c:pt idx="128">
                  <c:v>815.33999999999787</c:v>
                </c:pt>
                <c:pt idx="129">
                  <c:v>3436.6200000000008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Sheet3!$K$1</c:f>
              <c:strCache>
                <c:ptCount val="1"/>
              </c:strCache>
            </c:strRef>
          </c:tx>
          <c:spPr>
            <a:ln w="2540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Sheet3!$H$2:$H$131</c:f>
              <c:numCache>
                <c:formatCode>General</c:formatCode>
                <c:ptCount val="130"/>
                <c:pt idx="0">
                  <c:v>1878</c:v>
                </c:pt>
                <c:pt idx="1">
                  <c:v>1879</c:v>
                </c:pt>
                <c:pt idx="2">
                  <c:v>1880</c:v>
                </c:pt>
                <c:pt idx="3">
                  <c:v>1881</c:v>
                </c:pt>
                <c:pt idx="4">
                  <c:v>1882</c:v>
                </c:pt>
                <c:pt idx="5">
                  <c:v>1883</c:v>
                </c:pt>
                <c:pt idx="6">
                  <c:v>1884</c:v>
                </c:pt>
                <c:pt idx="7">
                  <c:v>1885</c:v>
                </c:pt>
                <c:pt idx="8">
                  <c:v>1886</c:v>
                </c:pt>
                <c:pt idx="9">
                  <c:v>1887</c:v>
                </c:pt>
                <c:pt idx="10">
                  <c:v>1888</c:v>
                </c:pt>
                <c:pt idx="11">
                  <c:v>1889</c:v>
                </c:pt>
                <c:pt idx="12">
                  <c:v>1890</c:v>
                </c:pt>
                <c:pt idx="13">
                  <c:v>1891</c:v>
                </c:pt>
                <c:pt idx="14">
                  <c:v>1892</c:v>
                </c:pt>
                <c:pt idx="15">
                  <c:v>1893</c:v>
                </c:pt>
                <c:pt idx="16">
                  <c:v>1894</c:v>
                </c:pt>
                <c:pt idx="17">
                  <c:v>1895</c:v>
                </c:pt>
                <c:pt idx="18">
                  <c:v>1896</c:v>
                </c:pt>
                <c:pt idx="19">
                  <c:v>1897</c:v>
                </c:pt>
                <c:pt idx="20">
                  <c:v>1898</c:v>
                </c:pt>
                <c:pt idx="21">
                  <c:v>1899</c:v>
                </c:pt>
                <c:pt idx="22">
                  <c:v>1900</c:v>
                </c:pt>
                <c:pt idx="23">
                  <c:v>1901</c:v>
                </c:pt>
                <c:pt idx="24">
                  <c:v>1902</c:v>
                </c:pt>
                <c:pt idx="25">
                  <c:v>1903</c:v>
                </c:pt>
                <c:pt idx="26">
                  <c:v>1904</c:v>
                </c:pt>
                <c:pt idx="27">
                  <c:v>1905</c:v>
                </c:pt>
                <c:pt idx="28">
                  <c:v>1906</c:v>
                </c:pt>
                <c:pt idx="29">
                  <c:v>1907</c:v>
                </c:pt>
                <c:pt idx="30">
                  <c:v>1908</c:v>
                </c:pt>
                <c:pt idx="31">
                  <c:v>1909</c:v>
                </c:pt>
                <c:pt idx="32">
                  <c:v>1910</c:v>
                </c:pt>
                <c:pt idx="33">
                  <c:v>1911</c:v>
                </c:pt>
                <c:pt idx="34">
                  <c:v>1912</c:v>
                </c:pt>
                <c:pt idx="35">
                  <c:v>1913</c:v>
                </c:pt>
                <c:pt idx="36">
                  <c:v>1914</c:v>
                </c:pt>
                <c:pt idx="37">
                  <c:v>1915</c:v>
                </c:pt>
                <c:pt idx="38">
                  <c:v>1916</c:v>
                </c:pt>
                <c:pt idx="39">
                  <c:v>1917</c:v>
                </c:pt>
                <c:pt idx="40">
                  <c:v>1918</c:v>
                </c:pt>
                <c:pt idx="41">
                  <c:v>1919</c:v>
                </c:pt>
                <c:pt idx="42">
                  <c:v>1920</c:v>
                </c:pt>
                <c:pt idx="43">
                  <c:v>1921</c:v>
                </c:pt>
                <c:pt idx="44">
                  <c:v>1922</c:v>
                </c:pt>
                <c:pt idx="45">
                  <c:v>1923</c:v>
                </c:pt>
                <c:pt idx="46">
                  <c:v>1924</c:v>
                </c:pt>
                <c:pt idx="47">
                  <c:v>1925</c:v>
                </c:pt>
                <c:pt idx="48">
                  <c:v>1926</c:v>
                </c:pt>
                <c:pt idx="49">
                  <c:v>1927</c:v>
                </c:pt>
                <c:pt idx="50">
                  <c:v>1928</c:v>
                </c:pt>
                <c:pt idx="51">
                  <c:v>1929</c:v>
                </c:pt>
                <c:pt idx="52">
                  <c:v>1930</c:v>
                </c:pt>
                <c:pt idx="53">
                  <c:v>1931</c:v>
                </c:pt>
                <c:pt idx="54">
                  <c:v>1932</c:v>
                </c:pt>
                <c:pt idx="55">
                  <c:v>1933</c:v>
                </c:pt>
                <c:pt idx="56">
                  <c:v>1934</c:v>
                </c:pt>
                <c:pt idx="57">
                  <c:v>1935</c:v>
                </c:pt>
                <c:pt idx="58">
                  <c:v>1936</c:v>
                </c:pt>
                <c:pt idx="59">
                  <c:v>1937</c:v>
                </c:pt>
                <c:pt idx="60">
                  <c:v>1938</c:v>
                </c:pt>
                <c:pt idx="61">
                  <c:v>1939</c:v>
                </c:pt>
                <c:pt idx="62">
                  <c:v>1940</c:v>
                </c:pt>
                <c:pt idx="63">
                  <c:v>1941</c:v>
                </c:pt>
                <c:pt idx="64">
                  <c:v>1942</c:v>
                </c:pt>
                <c:pt idx="65">
                  <c:v>1943</c:v>
                </c:pt>
                <c:pt idx="66">
                  <c:v>1944</c:v>
                </c:pt>
                <c:pt idx="67">
                  <c:v>1945</c:v>
                </c:pt>
                <c:pt idx="68">
                  <c:v>1946</c:v>
                </c:pt>
                <c:pt idx="69">
                  <c:v>1947</c:v>
                </c:pt>
                <c:pt idx="70">
                  <c:v>1948</c:v>
                </c:pt>
                <c:pt idx="71">
                  <c:v>1949</c:v>
                </c:pt>
                <c:pt idx="72">
                  <c:v>1950</c:v>
                </c:pt>
                <c:pt idx="73">
                  <c:v>1951</c:v>
                </c:pt>
                <c:pt idx="74">
                  <c:v>1952</c:v>
                </c:pt>
                <c:pt idx="75">
                  <c:v>1953</c:v>
                </c:pt>
                <c:pt idx="76">
                  <c:v>1954</c:v>
                </c:pt>
                <c:pt idx="77">
                  <c:v>1955</c:v>
                </c:pt>
                <c:pt idx="78">
                  <c:v>1956</c:v>
                </c:pt>
                <c:pt idx="79">
                  <c:v>1957</c:v>
                </c:pt>
                <c:pt idx="80">
                  <c:v>1958</c:v>
                </c:pt>
                <c:pt idx="81">
                  <c:v>1959</c:v>
                </c:pt>
                <c:pt idx="82">
                  <c:v>1960</c:v>
                </c:pt>
                <c:pt idx="83">
                  <c:v>1961</c:v>
                </c:pt>
                <c:pt idx="84">
                  <c:v>1962</c:v>
                </c:pt>
                <c:pt idx="85">
                  <c:v>1963</c:v>
                </c:pt>
                <c:pt idx="86">
                  <c:v>1964</c:v>
                </c:pt>
                <c:pt idx="87">
                  <c:v>1965</c:v>
                </c:pt>
                <c:pt idx="88">
                  <c:v>1966</c:v>
                </c:pt>
                <c:pt idx="89">
                  <c:v>1967</c:v>
                </c:pt>
                <c:pt idx="90">
                  <c:v>1968</c:v>
                </c:pt>
                <c:pt idx="91">
                  <c:v>1969</c:v>
                </c:pt>
                <c:pt idx="92">
                  <c:v>1970</c:v>
                </c:pt>
                <c:pt idx="93">
                  <c:v>1971</c:v>
                </c:pt>
                <c:pt idx="94">
                  <c:v>1972</c:v>
                </c:pt>
                <c:pt idx="95">
                  <c:v>1973</c:v>
                </c:pt>
                <c:pt idx="96">
                  <c:v>1974</c:v>
                </c:pt>
                <c:pt idx="97">
                  <c:v>1975</c:v>
                </c:pt>
                <c:pt idx="98">
                  <c:v>1976</c:v>
                </c:pt>
                <c:pt idx="99">
                  <c:v>1977</c:v>
                </c:pt>
                <c:pt idx="100">
                  <c:v>1978</c:v>
                </c:pt>
                <c:pt idx="101">
                  <c:v>1979</c:v>
                </c:pt>
                <c:pt idx="102">
                  <c:v>1980</c:v>
                </c:pt>
                <c:pt idx="103">
                  <c:v>1981</c:v>
                </c:pt>
                <c:pt idx="104">
                  <c:v>1982</c:v>
                </c:pt>
                <c:pt idx="105">
                  <c:v>1983</c:v>
                </c:pt>
                <c:pt idx="106">
                  <c:v>1984</c:v>
                </c:pt>
                <c:pt idx="107">
                  <c:v>1985</c:v>
                </c:pt>
                <c:pt idx="108">
                  <c:v>1986</c:v>
                </c:pt>
                <c:pt idx="109">
                  <c:v>1987</c:v>
                </c:pt>
                <c:pt idx="110">
                  <c:v>1988</c:v>
                </c:pt>
                <c:pt idx="111">
                  <c:v>1989</c:v>
                </c:pt>
                <c:pt idx="112">
                  <c:v>1990</c:v>
                </c:pt>
                <c:pt idx="113">
                  <c:v>1991</c:v>
                </c:pt>
                <c:pt idx="114">
                  <c:v>1992</c:v>
                </c:pt>
                <c:pt idx="115">
                  <c:v>1993</c:v>
                </c:pt>
                <c:pt idx="116">
                  <c:v>1994</c:v>
                </c:pt>
                <c:pt idx="117">
                  <c:v>1995</c:v>
                </c:pt>
                <c:pt idx="118">
                  <c:v>1996</c:v>
                </c:pt>
                <c:pt idx="119">
                  <c:v>1997</c:v>
                </c:pt>
                <c:pt idx="120">
                  <c:v>1998</c:v>
                </c:pt>
                <c:pt idx="121">
                  <c:v>1999</c:v>
                </c:pt>
                <c:pt idx="122">
                  <c:v>2000</c:v>
                </c:pt>
                <c:pt idx="123">
                  <c:v>2001</c:v>
                </c:pt>
                <c:pt idx="124">
                  <c:v>2002</c:v>
                </c:pt>
                <c:pt idx="125">
                  <c:v>2003</c:v>
                </c:pt>
                <c:pt idx="126">
                  <c:v>2004</c:v>
                </c:pt>
                <c:pt idx="127">
                  <c:v>2005</c:v>
                </c:pt>
                <c:pt idx="128">
                  <c:v>2006</c:v>
                </c:pt>
                <c:pt idx="129">
                  <c:v>2007</c:v>
                </c:pt>
              </c:numCache>
            </c:numRef>
          </c:cat>
          <c:val>
            <c:numRef>
              <c:f>Sheet3!$K$2:$K$131</c:f>
              <c:numCache>
                <c:formatCode>General</c:formatCode>
                <c:ptCount val="130"/>
                <c:pt idx="4">
                  <c:v>4189.7299999999996</c:v>
                </c:pt>
                <c:pt idx="5">
                  <c:v>4391.152</c:v>
                </c:pt>
                <c:pt idx="6">
                  <c:v>4759.4520000000002</c:v>
                </c:pt>
                <c:pt idx="7">
                  <c:v>4765.2939999999999</c:v>
                </c:pt>
                <c:pt idx="8">
                  <c:v>4802.1240000000007</c:v>
                </c:pt>
                <c:pt idx="9">
                  <c:v>5162.0420000000004</c:v>
                </c:pt>
                <c:pt idx="10">
                  <c:v>4363.2120000000004</c:v>
                </c:pt>
                <c:pt idx="11">
                  <c:v>4538.4719999999998</c:v>
                </c:pt>
                <c:pt idx="12">
                  <c:v>4187.9520000000002</c:v>
                </c:pt>
                <c:pt idx="13">
                  <c:v>4259.326</c:v>
                </c:pt>
                <c:pt idx="14">
                  <c:v>4086.3519999999999</c:v>
                </c:pt>
                <c:pt idx="15">
                  <c:v>3738.6260000000002</c:v>
                </c:pt>
                <c:pt idx="16">
                  <c:v>3054.6039999999998</c:v>
                </c:pt>
                <c:pt idx="17">
                  <c:v>3129.0259999999998</c:v>
                </c:pt>
                <c:pt idx="18">
                  <c:v>3097.2759999999998</c:v>
                </c:pt>
                <c:pt idx="19">
                  <c:v>2920.4920000000002</c:v>
                </c:pt>
                <c:pt idx="20">
                  <c:v>2971.038</c:v>
                </c:pt>
                <c:pt idx="21">
                  <c:v>3057.652</c:v>
                </c:pt>
                <c:pt idx="22">
                  <c:v>3315.2079999999992</c:v>
                </c:pt>
                <c:pt idx="23">
                  <c:v>3377.1840000000002</c:v>
                </c:pt>
                <c:pt idx="24">
                  <c:v>3495.5479999999998</c:v>
                </c:pt>
                <c:pt idx="25">
                  <c:v>3840.7339999999999</c:v>
                </c:pt>
                <c:pt idx="26">
                  <c:v>3960.6219999999998</c:v>
                </c:pt>
                <c:pt idx="27">
                  <c:v>3957.828</c:v>
                </c:pt>
                <c:pt idx="28">
                  <c:v>3983.2280000000001</c:v>
                </c:pt>
                <c:pt idx="29">
                  <c:v>3833.3680000000008</c:v>
                </c:pt>
                <c:pt idx="30">
                  <c:v>4212.59</c:v>
                </c:pt>
                <c:pt idx="31">
                  <c:v>4149.8519999999999</c:v>
                </c:pt>
                <c:pt idx="32">
                  <c:v>4182.1099999999997</c:v>
                </c:pt>
                <c:pt idx="33">
                  <c:v>4077.7159999999999</c:v>
                </c:pt>
                <c:pt idx="34">
                  <c:v>4132.0720000000001</c:v>
                </c:pt>
                <c:pt idx="35">
                  <c:v>3862.8319999999999</c:v>
                </c:pt>
                <c:pt idx="36">
                  <c:v>3860.038</c:v>
                </c:pt>
                <c:pt idx="37">
                  <c:v>3795.7759999999989</c:v>
                </c:pt>
                <c:pt idx="38">
                  <c:v>4000.5</c:v>
                </c:pt>
                <c:pt idx="39">
                  <c:v>3903.2179999999989</c:v>
                </c:pt>
                <c:pt idx="40">
                  <c:v>3471.9259999999999</c:v>
                </c:pt>
                <c:pt idx="41">
                  <c:v>3240.5320000000002</c:v>
                </c:pt>
                <c:pt idx="42">
                  <c:v>3180.5880000000002</c:v>
                </c:pt>
                <c:pt idx="43">
                  <c:v>3245.866</c:v>
                </c:pt>
                <c:pt idx="44">
                  <c:v>3141.98</c:v>
                </c:pt>
                <c:pt idx="45">
                  <c:v>3245.6120000000001</c:v>
                </c:pt>
                <c:pt idx="46">
                  <c:v>3220.212</c:v>
                </c:pt>
                <c:pt idx="47">
                  <c:v>3191.7640000000001</c:v>
                </c:pt>
                <c:pt idx="48">
                  <c:v>3122.9300000000012</c:v>
                </c:pt>
                <c:pt idx="49">
                  <c:v>3181.096</c:v>
                </c:pt>
                <c:pt idx="50">
                  <c:v>3381.248</c:v>
                </c:pt>
                <c:pt idx="51">
                  <c:v>3729.7359999999999</c:v>
                </c:pt>
                <c:pt idx="52">
                  <c:v>3590.29</c:v>
                </c:pt>
                <c:pt idx="53">
                  <c:v>3708.4</c:v>
                </c:pt>
                <c:pt idx="54">
                  <c:v>4055.364</c:v>
                </c:pt>
                <c:pt idx="55">
                  <c:v>4065.7779999999998</c:v>
                </c:pt>
                <c:pt idx="56">
                  <c:v>4261.1040000000003</c:v>
                </c:pt>
                <c:pt idx="57">
                  <c:v>4774.9459999999999</c:v>
                </c:pt>
                <c:pt idx="58">
                  <c:v>4628.3880000000008</c:v>
                </c:pt>
                <c:pt idx="59">
                  <c:v>4788.1540000000014</c:v>
                </c:pt>
                <c:pt idx="60">
                  <c:v>4754.3720000000003</c:v>
                </c:pt>
                <c:pt idx="61">
                  <c:v>4498.5940000000001</c:v>
                </c:pt>
                <c:pt idx="62">
                  <c:v>4487.9260000000004</c:v>
                </c:pt>
                <c:pt idx="63">
                  <c:v>4240.2759999999998</c:v>
                </c:pt>
                <c:pt idx="64">
                  <c:v>3828.5419999999999</c:v>
                </c:pt>
                <c:pt idx="65">
                  <c:v>3699.5099999999989</c:v>
                </c:pt>
                <c:pt idx="66">
                  <c:v>3480.8159999999998</c:v>
                </c:pt>
                <c:pt idx="67">
                  <c:v>2857.2460000000001</c:v>
                </c:pt>
                <c:pt idx="68">
                  <c:v>3239.0079999999998</c:v>
                </c:pt>
                <c:pt idx="69">
                  <c:v>3017.7739999999999</c:v>
                </c:pt>
                <c:pt idx="70">
                  <c:v>2986.5320000000002</c:v>
                </c:pt>
                <c:pt idx="71">
                  <c:v>2995.422</c:v>
                </c:pt>
                <c:pt idx="72">
                  <c:v>3105.9119999999998</c:v>
                </c:pt>
                <c:pt idx="73">
                  <c:v>3026.6640000000002</c:v>
                </c:pt>
                <c:pt idx="74">
                  <c:v>3379.9780000000001</c:v>
                </c:pt>
                <c:pt idx="75">
                  <c:v>3318.7640000000001</c:v>
                </c:pt>
                <c:pt idx="76">
                  <c:v>3257.2959999999998</c:v>
                </c:pt>
                <c:pt idx="77">
                  <c:v>3171.9520000000002</c:v>
                </c:pt>
                <c:pt idx="78">
                  <c:v>2983.4839999999999</c:v>
                </c:pt>
                <c:pt idx="79">
                  <c:v>2956.0520000000001</c:v>
                </c:pt>
                <c:pt idx="80">
                  <c:v>2852.9279999999999</c:v>
                </c:pt>
                <c:pt idx="81">
                  <c:v>2897.3780000000002</c:v>
                </c:pt>
                <c:pt idx="82">
                  <c:v>3010.154</c:v>
                </c:pt>
                <c:pt idx="83">
                  <c:v>3326.6379999999999</c:v>
                </c:pt>
                <c:pt idx="84">
                  <c:v>3211.0680000000002</c:v>
                </c:pt>
                <c:pt idx="85">
                  <c:v>3767.0740000000001</c:v>
                </c:pt>
                <c:pt idx="86">
                  <c:v>3756.66</c:v>
                </c:pt>
                <c:pt idx="87">
                  <c:v>3946.3980000000001</c:v>
                </c:pt>
                <c:pt idx="88">
                  <c:v>3651.2500000000009</c:v>
                </c:pt>
                <c:pt idx="89">
                  <c:v>3978.402</c:v>
                </c:pt>
                <c:pt idx="90">
                  <c:v>4155.9479999999994</c:v>
                </c:pt>
                <c:pt idx="91">
                  <c:v>4172.7120000000004</c:v>
                </c:pt>
                <c:pt idx="92">
                  <c:v>3836.924</c:v>
                </c:pt>
                <c:pt idx="93">
                  <c:v>3590.7979999999998</c:v>
                </c:pt>
                <c:pt idx="94">
                  <c:v>4019.0419999999999</c:v>
                </c:pt>
                <c:pt idx="95">
                  <c:v>3820.922</c:v>
                </c:pt>
                <c:pt idx="96">
                  <c:v>4308.8560000000007</c:v>
                </c:pt>
                <c:pt idx="97">
                  <c:v>4224.0200000000004</c:v>
                </c:pt>
                <c:pt idx="98">
                  <c:v>4313.9359999999997</c:v>
                </c:pt>
                <c:pt idx="99">
                  <c:v>4567.6819999999998</c:v>
                </c:pt>
                <c:pt idx="100">
                  <c:v>4453.6360000000004</c:v>
                </c:pt>
                <c:pt idx="101">
                  <c:v>4414.7739999999994</c:v>
                </c:pt>
                <c:pt idx="102">
                  <c:v>4685.0300000000007</c:v>
                </c:pt>
                <c:pt idx="103">
                  <c:v>4566.92</c:v>
                </c:pt>
                <c:pt idx="104">
                  <c:v>4034.5360000000001</c:v>
                </c:pt>
                <c:pt idx="105">
                  <c:v>3740.15</c:v>
                </c:pt>
                <c:pt idx="106">
                  <c:v>3241.5479999999998</c:v>
                </c:pt>
                <c:pt idx="107">
                  <c:v>3318.002</c:v>
                </c:pt>
                <c:pt idx="108">
                  <c:v>3579.3679999999999</c:v>
                </c:pt>
                <c:pt idx="109">
                  <c:v>3480.5619999999999</c:v>
                </c:pt>
                <c:pt idx="110">
                  <c:v>3421.634</c:v>
                </c:pt>
                <c:pt idx="111">
                  <c:v>3714.4960000000001</c:v>
                </c:pt>
                <c:pt idx="112">
                  <c:v>3577.3359999999998</c:v>
                </c:pt>
                <c:pt idx="113">
                  <c:v>3697.732</c:v>
                </c:pt>
                <c:pt idx="114">
                  <c:v>4168.3940000000002</c:v>
                </c:pt>
                <c:pt idx="115">
                  <c:v>4194.0479999999998</c:v>
                </c:pt>
                <c:pt idx="116">
                  <c:v>4301.235999999999</c:v>
                </c:pt>
                <c:pt idx="117">
                  <c:v>4452.366</c:v>
                </c:pt>
                <c:pt idx="118">
                  <c:v>4031.2339999999999</c:v>
                </c:pt>
                <c:pt idx="119">
                  <c:v>3755.136</c:v>
                </c:pt>
                <c:pt idx="120">
                  <c:v>3783.8380000000002</c:v>
                </c:pt>
                <c:pt idx="121">
                  <c:v>4111.4979999999996</c:v>
                </c:pt>
                <c:pt idx="122">
                  <c:v>4130.04</c:v>
                </c:pt>
                <c:pt idx="123">
                  <c:v>3896.614</c:v>
                </c:pt>
                <c:pt idx="124">
                  <c:v>3452.6219999999998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814272"/>
        <c:axId val="100348416"/>
      </c:lineChart>
      <c:catAx>
        <c:axId val="101814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348416"/>
        <c:crosses val="autoZero"/>
        <c:auto val="1"/>
        <c:lblAlgn val="ctr"/>
        <c:lblOffset val="100"/>
        <c:noMultiLvlLbl val="0"/>
      </c:catAx>
      <c:valAx>
        <c:axId val="100348416"/>
        <c:scaling>
          <c:orientation val="minMax"/>
          <c:max val="100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Total Annual Rainfall (mm)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181427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2800" dirty="0"/>
              <a:t>Colorado River at Lees Ferry, AZ</a:t>
            </a:r>
          </a:p>
          <a:p>
            <a:pPr>
              <a:defRPr sz="2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800" dirty="0"/>
              <a:t>Annual Natural Flow in MAF (1905 - 2013)</a:t>
            </a:r>
          </a:p>
        </c:rich>
      </c:tx>
      <c:layout>
        <c:manualLayout>
          <c:xMode val="edge"/>
          <c:yMode val="edge"/>
          <c:x val="0.14711685673321101"/>
          <c:y val="2.1594118007046501E-3"/>
        </c:manualLayout>
      </c:layout>
      <c:overlay val="0"/>
      <c:spPr>
        <a:solidFill>
          <a:srgbClr val="FFFF00"/>
        </a:solidFill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6.6592674805772203E-2"/>
          <c:y val="0.121844475322938"/>
          <c:w val="0.86070364537766098"/>
          <c:h val="0.77211963700615904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3366FF"/>
            </a:solidFill>
            <a:ln w="25400">
              <a:solidFill>
                <a:srgbClr val="3366FF"/>
              </a:solidFill>
            </a:ln>
          </c:spPr>
          <c:invertIfNegative val="0"/>
          <c:dPt>
            <c:idx val="103"/>
            <c:invertIfNegative val="0"/>
            <c:bubble3D val="0"/>
            <c:spPr>
              <a:solidFill>
                <a:srgbClr val="3366FF"/>
              </a:solidFill>
              <a:ln w="15875">
                <a:solidFill>
                  <a:srgbClr val="3366FF"/>
                </a:solidFill>
              </a:ln>
            </c:spPr>
          </c:dPt>
          <c:dPt>
            <c:idx val="104"/>
            <c:invertIfNegative val="0"/>
            <c:bubble3D val="0"/>
            <c:spPr>
              <a:solidFill>
                <a:srgbClr val="3366FF"/>
              </a:solidFill>
              <a:ln w="15875">
                <a:solidFill>
                  <a:srgbClr val="3366FF"/>
                </a:solidFill>
              </a:ln>
            </c:spPr>
          </c:dPt>
          <c:dPt>
            <c:idx val="105"/>
            <c:invertIfNegative val="0"/>
            <c:bubble3D val="0"/>
            <c:spPr>
              <a:solidFill>
                <a:srgbClr val="3366FF"/>
              </a:solidFill>
              <a:ln w="15875">
                <a:solidFill>
                  <a:srgbClr val="3366FF"/>
                </a:solidFill>
              </a:ln>
            </c:spPr>
          </c:dPt>
          <c:dPt>
            <c:idx val="106"/>
            <c:invertIfNegative val="0"/>
            <c:bubble3D val="0"/>
            <c:spPr>
              <a:noFill/>
              <a:ln w="15875">
                <a:solidFill>
                  <a:srgbClr val="3366FF"/>
                </a:solidFill>
                <a:prstDash val="sysDash"/>
              </a:ln>
            </c:spPr>
          </c:dPt>
          <c:dPt>
            <c:idx val="107"/>
            <c:invertIfNegative val="0"/>
            <c:bubble3D val="0"/>
            <c:spPr>
              <a:noFill/>
              <a:ln w="15875">
                <a:solidFill>
                  <a:srgbClr val="3366FF"/>
                </a:solidFill>
                <a:prstDash val="sysDash"/>
              </a:ln>
            </c:spPr>
          </c:dPt>
          <c:dPt>
            <c:idx val="108"/>
            <c:invertIfNegative val="0"/>
            <c:bubble3D val="0"/>
            <c:spPr>
              <a:noFill/>
              <a:ln w="15875">
                <a:solidFill>
                  <a:srgbClr val="3366FF"/>
                </a:solidFill>
                <a:prstDash val="sysDash"/>
              </a:ln>
            </c:spPr>
          </c:dPt>
          <c:cat>
            <c:numRef>
              <c:f>'CY-Natural Flow Data'!$A$6:$A$112</c:f>
              <c:numCache>
                <c:formatCode>General</c:formatCode>
                <c:ptCount val="107"/>
                <c:pt idx="0">
                  <c:v>1905</c:v>
                </c:pt>
                <c:pt idx="1">
                  <c:v>1906</c:v>
                </c:pt>
                <c:pt idx="2">
                  <c:v>1907</c:v>
                </c:pt>
                <c:pt idx="3">
                  <c:v>1908</c:v>
                </c:pt>
                <c:pt idx="4">
                  <c:v>1909</c:v>
                </c:pt>
                <c:pt idx="5">
                  <c:v>1910</c:v>
                </c:pt>
                <c:pt idx="6">
                  <c:v>1911</c:v>
                </c:pt>
                <c:pt idx="7">
                  <c:v>1912</c:v>
                </c:pt>
                <c:pt idx="8">
                  <c:v>1913</c:v>
                </c:pt>
                <c:pt idx="9">
                  <c:v>1914</c:v>
                </c:pt>
                <c:pt idx="10">
                  <c:v>1915</c:v>
                </c:pt>
                <c:pt idx="11">
                  <c:v>1916</c:v>
                </c:pt>
                <c:pt idx="12">
                  <c:v>1917</c:v>
                </c:pt>
                <c:pt idx="13">
                  <c:v>1918</c:v>
                </c:pt>
                <c:pt idx="14">
                  <c:v>1919</c:v>
                </c:pt>
                <c:pt idx="15">
                  <c:v>1920</c:v>
                </c:pt>
                <c:pt idx="16">
                  <c:v>1921</c:v>
                </c:pt>
                <c:pt idx="17">
                  <c:v>1922</c:v>
                </c:pt>
                <c:pt idx="18">
                  <c:v>1923</c:v>
                </c:pt>
                <c:pt idx="19">
                  <c:v>1924</c:v>
                </c:pt>
                <c:pt idx="20">
                  <c:v>1925</c:v>
                </c:pt>
                <c:pt idx="21">
                  <c:v>1926</c:v>
                </c:pt>
                <c:pt idx="22">
                  <c:v>1927</c:v>
                </c:pt>
                <c:pt idx="23">
                  <c:v>1928</c:v>
                </c:pt>
                <c:pt idx="24">
                  <c:v>1929</c:v>
                </c:pt>
                <c:pt idx="25">
                  <c:v>1930</c:v>
                </c:pt>
                <c:pt idx="26">
                  <c:v>1931</c:v>
                </c:pt>
                <c:pt idx="27">
                  <c:v>1932</c:v>
                </c:pt>
                <c:pt idx="28">
                  <c:v>1933</c:v>
                </c:pt>
                <c:pt idx="29">
                  <c:v>1934</c:v>
                </c:pt>
                <c:pt idx="30">
                  <c:v>1935</c:v>
                </c:pt>
                <c:pt idx="31">
                  <c:v>1936</c:v>
                </c:pt>
                <c:pt idx="32">
                  <c:v>1937</c:v>
                </c:pt>
                <c:pt idx="33">
                  <c:v>1938</c:v>
                </c:pt>
                <c:pt idx="34">
                  <c:v>1939</c:v>
                </c:pt>
                <c:pt idx="35">
                  <c:v>1940</c:v>
                </c:pt>
                <c:pt idx="36">
                  <c:v>1941</c:v>
                </c:pt>
                <c:pt idx="37">
                  <c:v>1942</c:v>
                </c:pt>
                <c:pt idx="38">
                  <c:v>1943</c:v>
                </c:pt>
                <c:pt idx="39">
                  <c:v>1944</c:v>
                </c:pt>
                <c:pt idx="40">
                  <c:v>1945</c:v>
                </c:pt>
                <c:pt idx="41">
                  <c:v>1946</c:v>
                </c:pt>
                <c:pt idx="42">
                  <c:v>1947</c:v>
                </c:pt>
                <c:pt idx="43">
                  <c:v>1948</c:v>
                </c:pt>
                <c:pt idx="44">
                  <c:v>1949</c:v>
                </c:pt>
                <c:pt idx="45">
                  <c:v>1950</c:v>
                </c:pt>
                <c:pt idx="46">
                  <c:v>1951</c:v>
                </c:pt>
                <c:pt idx="47">
                  <c:v>1952</c:v>
                </c:pt>
                <c:pt idx="48">
                  <c:v>1953</c:v>
                </c:pt>
                <c:pt idx="49">
                  <c:v>1954</c:v>
                </c:pt>
                <c:pt idx="50">
                  <c:v>1955</c:v>
                </c:pt>
                <c:pt idx="51">
                  <c:v>1956</c:v>
                </c:pt>
                <c:pt idx="52">
                  <c:v>1957</c:v>
                </c:pt>
                <c:pt idx="53">
                  <c:v>1958</c:v>
                </c:pt>
                <c:pt idx="54">
                  <c:v>1959</c:v>
                </c:pt>
                <c:pt idx="55">
                  <c:v>1960</c:v>
                </c:pt>
                <c:pt idx="56">
                  <c:v>1961</c:v>
                </c:pt>
                <c:pt idx="57">
                  <c:v>1962</c:v>
                </c:pt>
                <c:pt idx="58">
                  <c:v>1963</c:v>
                </c:pt>
                <c:pt idx="59">
                  <c:v>1964</c:v>
                </c:pt>
                <c:pt idx="60">
                  <c:v>1965</c:v>
                </c:pt>
                <c:pt idx="61">
                  <c:v>1966</c:v>
                </c:pt>
                <c:pt idx="62">
                  <c:v>1967</c:v>
                </c:pt>
                <c:pt idx="63">
                  <c:v>1968</c:v>
                </c:pt>
                <c:pt idx="64">
                  <c:v>1969</c:v>
                </c:pt>
                <c:pt idx="65">
                  <c:v>1970</c:v>
                </c:pt>
                <c:pt idx="66">
                  <c:v>1971</c:v>
                </c:pt>
                <c:pt idx="67">
                  <c:v>1972</c:v>
                </c:pt>
                <c:pt idx="68">
                  <c:v>1973</c:v>
                </c:pt>
                <c:pt idx="69">
                  <c:v>1974</c:v>
                </c:pt>
                <c:pt idx="70">
                  <c:v>1975</c:v>
                </c:pt>
                <c:pt idx="71">
                  <c:v>1976</c:v>
                </c:pt>
                <c:pt idx="72">
                  <c:v>1977</c:v>
                </c:pt>
                <c:pt idx="73">
                  <c:v>1978</c:v>
                </c:pt>
                <c:pt idx="74">
                  <c:v>1979</c:v>
                </c:pt>
                <c:pt idx="75">
                  <c:v>1980</c:v>
                </c:pt>
                <c:pt idx="76">
                  <c:v>1981</c:v>
                </c:pt>
                <c:pt idx="77">
                  <c:v>1982</c:v>
                </c:pt>
                <c:pt idx="78">
                  <c:v>1983</c:v>
                </c:pt>
                <c:pt idx="79">
                  <c:v>1984</c:v>
                </c:pt>
                <c:pt idx="80">
                  <c:v>1985</c:v>
                </c:pt>
                <c:pt idx="81">
                  <c:v>1986</c:v>
                </c:pt>
                <c:pt idx="82">
                  <c:v>1987</c:v>
                </c:pt>
                <c:pt idx="83">
                  <c:v>1988</c:v>
                </c:pt>
                <c:pt idx="84">
                  <c:v>1989</c:v>
                </c:pt>
                <c:pt idx="85">
                  <c:v>1990</c:v>
                </c:pt>
                <c:pt idx="86">
                  <c:v>1991</c:v>
                </c:pt>
                <c:pt idx="87">
                  <c:v>1992</c:v>
                </c:pt>
                <c:pt idx="88">
                  <c:v>1993</c:v>
                </c:pt>
                <c:pt idx="89">
                  <c:v>1994</c:v>
                </c:pt>
                <c:pt idx="90">
                  <c:v>1995</c:v>
                </c:pt>
                <c:pt idx="91">
                  <c:v>1996</c:v>
                </c:pt>
                <c:pt idx="92">
                  <c:v>1997</c:v>
                </c:pt>
                <c:pt idx="93">
                  <c:v>1998</c:v>
                </c:pt>
                <c:pt idx="94">
                  <c:v>1999</c:v>
                </c:pt>
                <c:pt idx="95">
                  <c:v>2000</c:v>
                </c:pt>
                <c:pt idx="96">
                  <c:v>2001</c:v>
                </c:pt>
                <c:pt idx="97">
                  <c:v>2002</c:v>
                </c:pt>
                <c:pt idx="98">
                  <c:v>2003</c:v>
                </c:pt>
                <c:pt idx="99">
                  <c:v>2004</c:v>
                </c:pt>
                <c:pt idx="100">
                  <c:v>2005</c:v>
                </c:pt>
                <c:pt idx="101">
                  <c:v>2006</c:v>
                </c:pt>
                <c:pt idx="102">
                  <c:v>2007</c:v>
                </c:pt>
                <c:pt idx="103">
                  <c:v>2008</c:v>
                </c:pt>
                <c:pt idx="104">
                  <c:v>2009</c:v>
                </c:pt>
                <c:pt idx="105">
                  <c:v>2010</c:v>
                </c:pt>
                <c:pt idx="106">
                  <c:v>2011</c:v>
                </c:pt>
              </c:numCache>
            </c:numRef>
          </c:cat>
          <c:val>
            <c:numRef>
              <c:f>'CY-Natural Flow Data'!$D$6:$D$114</c:f>
              <c:numCache>
                <c:formatCode>0.00</c:formatCode>
                <c:ptCount val="109"/>
                <c:pt idx="1">
                  <c:v>18.723759999999999</c:v>
                </c:pt>
                <c:pt idx="2">
                  <c:v>20.892589000000001</c:v>
                </c:pt>
                <c:pt idx="3">
                  <c:v>11.711022</c:v>
                </c:pt>
                <c:pt idx="4">
                  <c:v>22.198132000000001</c:v>
                </c:pt>
                <c:pt idx="5">
                  <c:v>14.596645000000001</c:v>
                </c:pt>
                <c:pt idx="6">
                  <c:v>15.650022</c:v>
                </c:pt>
                <c:pt idx="7">
                  <c:v>18.623405000000002</c:v>
                </c:pt>
                <c:pt idx="8">
                  <c:v>14.536379999999999</c:v>
                </c:pt>
                <c:pt idx="9">
                  <c:v>21.354813</c:v>
                </c:pt>
                <c:pt idx="10">
                  <c:v>13.623272</c:v>
                </c:pt>
                <c:pt idx="11">
                  <c:v>20.142885</c:v>
                </c:pt>
                <c:pt idx="12">
                  <c:v>22.942803999999999</c:v>
                </c:pt>
                <c:pt idx="13">
                  <c:v>15.865937000000001</c:v>
                </c:pt>
                <c:pt idx="14">
                  <c:v>12.651367</c:v>
                </c:pt>
                <c:pt idx="15">
                  <c:v>22.287631000000001</c:v>
                </c:pt>
                <c:pt idx="16">
                  <c:v>22.526783000000002</c:v>
                </c:pt>
                <c:pt idx="17">
                  <c:v>18.447196000000002</c:v>
                </c:pt>
                <c:pt idx="18">
                  <c:v>19.024046999999999</c:v>
                </c:pt>
                <c:pt idx="19">
                  <c:v>13.877796999999999</c:v>
                </c:pt>
                <c:pt idx="20">
                  <c:v>14.430702999999999</c:v>
                </c:pt>
                <c:pt idx="21">
                  <c:v>15.21373</c:v>
                </c:pt>
                <c:pt idx="22">
                  <c:v>19.539211999999999</c:v>
                </c:pt>
                <c:pt idx="23">
                  <c:v>16.954335</c:v>
                </c:pt>
                <c:pt idx="24">
                  <c:v>21.829584000000001</c:v>
                </c:pt>
                <c:pt idx="25">
                  <c:v>14.621040000000001</c:v>
                </c:pt>
                <c:pt idx="26">
                  <c:v>8.4741330000000001</c:v>
                </c:pt>
                <c:pt idx="27">
                  <c:v>17.422186</c:v>
                </c:pt>
                <c:pt idx="28">
                  <c:v>12.183502000000001</c:v>
                </c:pt>
                <c:pt idx="29">
                  <c:v>6.1781899999999998</c:v>
                </c:pt>
                <c:pt idx="30">
                  <c:v>12.630349000000001</c:v>
                </c:pt>
                <c:pt idx="31">
                  <c:v>14.648871</c:v>
                </c:pt>
                <c:pt idx="32">
                  <c:v>14.306056</c:v>
                </c:pt>
                <c:pt idx="33">
                  <c:v>18.148319000000001</c:v>
                </c:pt>
                <c:pt idx="34">
                  <c:v>11.164061999999999</c:v>
                </c:pt>
                <c:pt idx="35">
                  <c:v>9.9316560000000003</c:v>
                </c:pt>
                <c:pt idx="36">
                  <c:v>20.116676999999999</c:v>
                </c:pt>
                <c:pt idx="37">
                  <c:v>17.225135999999999</c:v>
                </c:pt>
                <c:pt idx="38">
                  <c:v>13.731401</c:v>
                </c:pt>
                <c:pt idx="39">
                  <c:v>15.369422</c:v>
                </c:pt>
                <c:pt idx="40">
                  <c:v>14.140528</c:v>
                </c:pt>
                <c:pt idx="41">
                  <c:v>11.095454999999999</c:v>
                </c:pt>
                <c:pt idx="42">
                  <c:v>16.439485000000001</c:v>
                </c:pt>
                <c:pt idx="43">
                  <c:v>15.139293</c:v>
                </c:pt>
                <c:pt idx="44">
                  <c:v>16.933581</c:v>
                </c:pt>
                <c:pt idx="45">
                  <c:v>13.140416</c:v>
                </c:pt>
                <c:pt idx="46">
                  <c:v>12.505894</c:v>
                </c:pt>
                <c:pt idx="47">
                  <c:v>20.805422</c:v>
                </c:pt>
                <c:pt idx="48">
                  <c:v>11.165419</c:v>
                </c:pt>
                <c:pt idx="49">
                  <c:v>8.4961020000000005</c:v>
                </c:pt>
                <c:pt idx="50">
                  <c:v>9.4139079999999993</c:v>
                </c:pt>
                <c:pt idx="51">
                  <c:v>11.426874</c:v>
                </c:pt>
                <c:pt idx="52">
                  <c:v>21.500962999999999</c:v>
                </c:pt>
                <c:pt idx="53">
                  <c:v>15.862511</c:v>
                </c:pt>
                <c:pt idx="54">
                  <c:v>9.5981689999999986</c:v>
                </c:pt>
                <c:pt idx="55">
                  <c:v>11.52416</c:v>
                </c:pt>
                <c:pt idx="56">
                  <c:v>10.010259</c:v>
                </c:pt>
                <c:pt idx="57">
                  <c:v>17.377609</c:v>
                </c:pt>
                <c:pt idx="58">
                  <c:v>8.6690810000000003</c:v>
                </c:pt>
                <c:pt idx="59">
                  <c:v>10.37707</c:v>
                </c:pt>
                <c:pt idx="60">
                  <c:v>19.522694999999999</c:v>
                </c:pt>
                <c:pt idx="61">
                  <c:v>10.225351</c:v>
                </c:pt>
                <c:pt idx="62">
                  <c:v>11.570223</c:v>
                </c:pt>
                <c:pt idx="63">
                  <c:v>13.628610999999999</c:v>
                </c:pt>
                <c:pt idx="64">
                  <c:v>15.005531</c:v>
                </c:pt>
                <c:pt idx="65">
                  <c:v>14.948498000000001</c:v>
                </c:pt>
                <c:pt idx="66">
                  <c:v>14.985236670328799</c:v>
                </c:pt>
                <c:pt idx="67">
                  <c:v>13.11638692451098</c:v>
                </c:pt>
                <c:pt idx="68">
                  <c:v>18.157686733665841</c:v>
                </c:pt>
                <c:pt idx="69">
                  <c:v>12.92086197378177</c:v>
                </c:pt>
                <c:pt idx="70">
                  <c:v>16.53472024119516</c:v>
                </c:pt>
                <c:pt idx="71">
                  <c:v>11.042439375135681</c:v>
                </c:pt>
                <c:pt idx="72">
                  <c:v>5.3607006943478401</c:v>
                </c:pt>
                <c:pt idx="73">
                  <c:v>15.137179840660229</c:v>
                </c:pt>
                <c:pt idx="74">
                  <c:v>17.43397105741272</c:v>
                </c:pt>
                <c:pt idx="75">
                  <c:v>17.439183074923779</c:v>
                </c:pt>
                <c:pt idx="76">
                  <c:v>8.8974630730754285</c:v>
                </c:pt>
                <c:pt idx="77">
                  <c:v>17.308055557077779</c:v>
                </c:pt>
                <c:pt idx="78">
                  <c:v>23.58550856600398</c:v>
                </c:pt>
                <c:pt idx="79">
                  <c:v>24.34404423681341</c:v>
                </c:pt>
                <c:pt idx="80">
                  <c:v>20.993877974481819</c:v>
                </c:pt>
                <c:pt idx="81">
                  <c:v>22.945801764167861</c:v>
                </c:pt>
                <c:pt idx="82">
                  <c:v>15.274684369151331</c:v>
                </c:pt>
                <c:pt idx="83">
                  <c:v>11.14285314317633</c:v>
                </c:pt>
                <c:pt idx="84">
                  <c:v>9.4330622415154686</c:v>
                </c:pt>
                <c:pt idx="85">
                  <c:v>9.3210269098870775</c:v>
                </c:pt>
                <c:pt idx="86">
                  <c:v>12.29684264950915</c:v>
                </c:pt>
                <c:pt idx="87">
                  <c:v>10.916527001646219</c:v>
                </c:pt>
                <c:pt idx="88">
                  <c:v>18.881830661361121</c:v>
                </c:pt>
                <c:pt idx="89">
                  <c:v>10.539111087465839</c:v>
                </c:pt>
                <c:pt idx="90">
                  <c:v>19.97093880933792</c:v>
                </c:pt>
                <c:pt idx="91">
                  <c:v>14.19520618783741</c:v>
                </c:pt>
                <c:pt idx="92">
                  <c:v>21.66087975803396</c:v>
                </c:pt>
                <c:pt idx="93">
                  <c:v>16.69467679094442</c:v>
                </c:pt>
                <c:pt idx="94">
                  <c:v>15.829806027096</c:v>
                </c:pt>
                <c:pt idx="95">
                  <c:v>10.508988060340149</c:v>
                </c:pt>
                <c:pt idx="96">
                  <c:v>10.71603481079298</c:v>
                </c:pt>
                <c:pt idx="97">
                  <c:v>6.028741074031843</c:v>
                </c:pt>
                <c:pt idx="98">
                  <c:v>10.50431269793166</c:v>
                </c:pt>
                <c:pt idx="99">
                  <c:v>9.9016401123287352</c:v>
                </c:pt>
                <c:pt idx="100">
                  <c:v>17.07988493780211</c:v>
                </c:pt>
                <c:pt idx="101">
                  <c:v>13.539904286262029</c:v>
                </c:pt>
                <c:pt idx="102">
                  <c:v>11.61975786944415</c:v>
                </c:pt>
                <c:pt idx="103">
                  <c:v>16.23762620233148</c:v>
                </c:pt>
                <c:pt idx="104">
                  <c:v>14.3476735350635</c:v>
                </c:pt>
                <c:pt idx="105">
                  <c:v>12.92252767870013</c:v>
                </c:pt>
                <c:pt idx="106">
                  <c:v>20.497</c:v>
                </c:pt>
                <c:pt idx="107">
                  <c:v>7.88</c:v>
                </c:pt>
                <c:pt idx="108">
                  <c:v>9.4819999999999993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4865536"/>
        <c:axId val="100395264"/>
      </c:barChart>
      <c:lineChart>
        <c:grouping val="standard"/>
        <c:varyColors val="0"/>
        <c:ser>
          <c:idx val="4"/>
          <c:order val="1"/>
          <c:tx>
            <c:strRef>
              <c:f>'CY-Natural Flow Data'!$F$4</c:f>
              <c:strCache>
                <c:ptCount val="1"/>
                <c:pt idx="0">
                  <c:v>10-yr Average</c:v>
                </c:pt>
              </c:strCache>
            </c:strRef>
          </c:tx>
          <c:spPr>
            <a:ln w="38100" cmpd="sng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'CY-Natural Flow Data'!$A$6:$A$114</c:f>
              <c:numCache>
                <c:formatCode>General</c:formatCode>
                <c:ptCount val="109"/>
                <c:pt idx="0">
                  <c:v>1905</c:v>
                </c:pt>
                <c:pt idx="1">
                  <c:v>1906</c:v>
                </c:pt>
                <c:pt idx="2">
                  <c:v>1907</c:v>
                </c:pt>
                <c:pt idx="3">
                  <c:v>1908</c:v>
                </c:pt>
                <c:pt idx="4">
                  <c:v>1909</c:v>
                </c:pt>
                <c:pt idx="5">
                  <c:v>1910</c:v>
                </c:pt>
                <c:pt idx="6">
                  <c:v>1911</c:v>
                </c:pt>
                <c:pt idx="7">
                  <c:v>1912</c:v>
                </c:pt>
                <c:pt idx="8">
                  <c:v>1913</c:v>
                </c:pt>
                <c:pt idx="9">
                  <c:v>1914</c:v>
                </c:pt>
                <c:pt idx="10">
                  <c:v>1915</c:v>
                </c:pt>
                <c:pt idx="11">
                  <c:v>1916</c:v>
                </c:pt>
                <c:pt idx="12">
                  <c:v>1917</c:v>
                </c:pt>
                <c:pt idx="13">
                  <c:v>1918</c:v>
                </c:pt>
                <c:pt idx="14">
                  <c:v>1919</c:v>
                </c:pt>
                <c:pt idx="15">
                  <c:v>1920</c:v>
                </c:pt>
                <c:pt idx="16">
                  <c:v>1921</c:v>
                </c:pt>
                <c:pt idx="17">
                  <c:v>1922</c:v>
                </c:pt>
                <c:pt idx="18">
                  <c:v>1923</c:v>
                </c:pt>
                <c:pt idx="19">
                  <c:v>1924</c:v>
                </c:pt>
                <c:pt idx="20">
                  <c:v>1925</c:v>
                </c:pt>
                <c:pt idx="21">
                  <c:v>1926</c:v>
                </c:pt>
                <c:pt idx="22">
                  <c:v>1927</c:v>
                </c:pt>
                <c:pt idx="23">
                  <c:v>1928</c:v>
                </c:pt>
                <c:pt idx="24">
                  <c:v>1929</c:v>
                </c:pt>
                <c:pt idx="25">
                  <c:v>1930</c:v>
                </c:pt>
                <c:pt idx="26">
                  <c:v>1931</c:v>
                </c:pt>
                <c:pt idx="27">
                  <c:v>1932</c:v>
                </c:pt>
                <c:pt idx="28">
                  <c:v>1933</c:v>
                </c:pt>
                <c:pt idx="29">
                  <c:v>1934</c:v>
                </c:pt>
                <c:pt idx="30">
                  <c:v>1935</c:v>
                </c:pt>
                <c:pt idx="31">
                  <c:v>1936</c:v>
                </c:pt>
                <c:pt idx="32">
                  <c:v>1937</c:v>
                </c:pt>
                <c:pt idx="33">
                  <c:v>1938</c:v>
                </c:pt>
                <c:pt idx="34">
                  <c:v>1939</c:v>
                </c:pt>
                <c:pt idx="35">
                  <c:v>1940</c:v>
                </c:pt>
                <c:pt idx="36">
                  <c:v>1941</c:v>
                </c:pt>
                <c:pt idx="37">
                  <c:v>1942</c:v>
                </c:pt>
                <c:pt idx="38">
                  <c:v>1943</c:v>
                </c:pt>
                <c:pt idx="39">
                  <c:v>1944</c:v>
                </c:pt>
                <c:pt idx="40">
                  <c:v>1945</c:v>
                </c:pt>
                <c:pt idx="41">
                  <c:v>1946</c:v>
                </c:pt>
                <c:pt idx="42">
                  <c:v>1947</c:v>
                </c:pt>
                <c:pt idx="43">
                  <c:v>1948</c:v>
                </c:pt>
                <c:pt idx="44">
                  <c:v>1949</c:v>
                </c:pt>
                <c:pt idx="45">
                  <c:v>1950</c:v>
                </c:pt>
                <c:pt idx="46">
                  <c:v>1951</c:v>
                </c:pt>
                <c:pt idx="47">
                  <c:v>1952</c:v>
                </c:pt>
                <c:pt idx="48">
                  <c:v>1953</c:v>
                </c:pt>
                <c:pt idx="49">
                  <c:v>1954</c:v>
                </c:pt>
                <c:pt idx="50">
                  <c:v>1955</c:v>
                </c:pt>
                <c:pt idx="51">
                  <c:v>1956</c:v>
                </c:pt>
                <c:pt idx="52">
                  <c:v>1957</c:v>
                </c:pt>
                <c:pt idx="53">
                  <c:v>1958</c:v>
                </c:pt>
                <c:pt idx="54">
                  <c:v>1959</c:v>
                </c:pt>
                <c:pt idx="55">
                  <c:v>1960</c:v>
                </c:pt>
                <c:pt idx="56">
                  <c:v>1961</c:v>
                </c:pt>
                <c:pt idx="57">
                  <c:v>1962</c:v>
                </c:pt>
                <c:pt idx="58">
                  <c:v>1963</c:v>
                </c:pt>
                <c:pt idx="59">
                  <c:v>1964</c:v>
                </c:pt>
                <c:pt idx="60">
                  <c:v>1965</c:v>
                </c:pt>
                <c:pt idx="61">
                  <c:v>1966</c:v>
                </c:pt>
                <c:pt idx="62">
                  <c:v>1967</c:v>
                </c:pt>
                <c:pt idx="63">
                  <c:v>1968</c:v>
                </c:pt>
                <c:pt idx="64">
                  <c:v>1969</c:v>
                </c:pt>
                <c:pt idx="65">
                  <c:v>1970</c:v>
                </c:pt>
                <c:pt idx="66">
                  <c:v>1971</c:v>
                </c:pt>
                <c:pt idx="67">
                  <c:v>1972</c:v>
                </c:pt>
                <c:pt idx="68">
                  <c:v>1973</c:v>
                </c:pt>
                <c:pt idx="69">
                  <c:v>1974</c:v>
                </c:pt>
                <c:pt idx="70">
                  <c:v>1975</c:v>
                </c:pt>
                <c:pt idx="71">
                  <c:v>1976</c:v>
                </c:pt>
                <c:pt idx="72">
                  <c:v>1977</c:v>
                </c:pt>
                <c:pt idx="73">
                  <c:v>1978</c:v>
                </c:pt>
                <c:pt idx="74">
                  <c:v>1979</c:v>
                </c:pt>
                <c:pt idx="75">
                  <c:v>1980</c:v>
                </c:pt>
                <c:pt idx="76">
                  <c:v>1981</c:v>
                </c:pt>
                <c:pt idx="77">
                  <c:v>1982</c:v>
                </c:pt>
                <c:pt idx="78">
                  <c:v>1983</c:v>
                </c:pt>
                <c:pt idx="79">
                  <c:v>1984</c:v>
                </c:pt>
                <c:pt idx="80">
                  <c:v>1985</c:v>
                </c:pt>
                <c:pt idx="81">
                  <c:v>1986</c:v>
                </c:pt>
                <c:pt idx="82">
                  <c:v>1987</c:v>
                </c:pt>
                <c:pt idx="83">
                  <c:v>1988</c:v>
                </c:pt>
                <c:pt idx="84">
                  <c:v>1989</c:v>
                </c:pt>
                <c:pt idx="85">
                  <c:v>1990</c:v>
                </c:pt>
                <c:pt idx="86">
                  <c:v>1991</c:v>
                </c:pt>
                <c:pt idx="87">
                  <c:v>1992</c:v>
                </c:pt>
                <c:pt idx="88">
                  <c:v>1993</c:v>
                </c:pt>
                <c:pt idx="89">
                  <c:v>1994</c:v>
                </c:pt>
                <c:pt idx="90">
                  <c:v>1995</c:v>
                </c:pt>
                <c:pt idx="91">
                  <c:v>1996</c:v>
                </c:pt>
                <c:pt idx="92">
                  <c:v>1997</c:v>
                </c:pt>
                <c:pt idx="93">
                  <c:v>1998</c:v>
                </c:pt>
                <c:pt idx="94">
                  <c:v>1999</c:v>
                </c:pt>
                <c:pt idx="95">
                  <c:v>2000</c:v>
                </c:pt>
                <c:pt idx="96">
                  <c:v>2001</c:v>
                </c:pt>
                <c:pt idx="97">
                  <c:v>2002</c:v>
                </c:pt>
                <c:pt idx="98">
                  <c:v>2003</c:v>
                </c:pt>
                <c:pt idx="99">
                  <c:v>2004</c:v>
                </c:pt>
                <c:pt idx="100">
                  <c:v>2005</c:v>
                </c:pt>
                <c:pt idx="101">
                  <c:v>2006</c:v>
                </c:pt>
                <c:pt idx="102">
                  <c:v>2007</c:v>
                </c:pt>
                <c:pt idx="103">
                  <c:v>2008</c:v>
                </c:pt>
                <c:pt idx="104">
                  <c:v>2009</c:v>
                </c:pt>
                <c:pt idx="105">
                  <c:v>2010</c:v>
                </c:pt>
                <c:pt idx="106">
                  <c:v>2011</c:v>
                </c:pt>
                <c:pt idx="107">
                  <c:v>2012</c:v>
                </c:pt>
                <c:pt idx="108">
                  <c:v>2013</c:v>
                </c:pt>
              </c:numCache>
            </c:numRef>
          </c:cat>
          <c:val>
            <c:numRef>
              <c:f>'CY-Natural Flow Data'!$F$6:$F$110</c:f>
              <c:numCache>
                <c:formatCode>General</c:formatCode>
                <c:ptCount val="105"/>
                <c:pt idx="6" formatCode="0.00">
                  <c:v>17.191004</c:v>
                </c:pt>
                <c:pt idx="7" formatCode="0.00">
                  <c:v>17.3329165</c:v>
                </c:pt>
                <c:pt idx="8" formatCode="0.00">
                  <c:v>17.537938</c:v>
                </c:pt>
                <c:pt idx="9" formatCode="0.00">
                  <c:v>17.953429499999999</c:v>
                </c:pt>
                <c:pt idx="10" formatCode="0.00">
                  <c:v>16.998753000000001</c:v>
                </c:pt>
                <c:pt idx="11" formatCode="0.00">
                  <c:v>17.7678516</c:v>
                </c:pt>
                <c:pt idx="12" formatCode="0.00">
                  <c:v>18.455527700000001</c:v>
                </c:pt>
                <c:pt idx="13" formatCode="0.00">
                  <c:v>18.4379068</c:v>
                </c:pt>
                <c:pt idx="14" formatCode="0.00">
                  <c:v>18.886673500000001</c:v>
                </c:pt>
                <c:pt idx="15" formatCode="0.00">
                  <c:v>18.138971900000001</c:v>
                </c:pt>
                <c:pt idx="16" formatCode="0.00">
                  <c:v>18.219715000000001</c:v>
                </c:pt>
                <c:pt idx="17" formatCode="0.00">
                  <c:v>17.726799499999981</c:v>
                </c:pt>
                <c:pt idx="18" formatCode="0.00">
                  <c:v>17.3864403</c:v>
                </c:pt>
                <c:pt idx="19" formatCode="0.00">
                  <c:v>17.495280099999999</c:v>
                </c:pt>
                <c:pt idx="20" formatCode="0.00">
                  <c:v>18.4131018</c:v>
                </c:pt>
                <c:pt idx="21" formatCode="0.00">
                  <c:v>17.646442700000001</c:v>
                </c:pt>
                <c:pt idx="22" formatCode="0.00">
                  <c:v>16.241177700000001</c:v>
                </c:pt>
                <c:pt idx="23" formatCode="0.00">
                  <c:v>16.138676700000001</c:v>
                </c:pt>
                <c:pt idx="24" formatCode="0.00">
                  <c:v>15.454622199999999</c:v>
                </c:pt>
                <c:pt idx="25" formatCode="0.00">
                  <c:v>14.684661500000001</c:v>
                </c:pt>
                <c:pt idx="26" formatCode="0.00">
                  <c:v>14.504626099999999</c:v>
                </c:pt>
                <c:pt idx="27" formatCode="0.00">
                  <c:v>14.448140199999999</c:v>
                </c:pt>
                <c:pt idx="28" formatCode="0.00">
                  <c:v>13.924824600000001</c:v>
                </c:pt>
                <c:pt idx="29" formatCode="0.00">
                  <c:v>14.044223000000001</c:v>
                </c:pt>
                <c:pt idx="30" formatCode="0.00">
                  <c:v>12.9776708</c:v>
                </c:pt>
                <c:pt idx="31" formatCode="0.00">
                  <c:v>12.5087324</c:v>
                </c:pt>
                <c:pt idx="32" formatCode="0.00">
                  <c:v>13.6729868</c:v>
                </c:pt>
                <c:pt idx="33" formatCode="0.00">
                  <c:v>13.6532818</c:v>
                </c:pt>
                <c:pt idx="34" formatCode="0.00">
                  <c:v>13.808071699999999</c:v>
                </c:pt>
                <c:pt idx="35" formatCode="0.00">
                  <c:v>14.727194900000001</c:v>
                </c:pt>
                <c:pt idx="36" formatCode="0.00">
                  <c:v>14.8782128</c:v>
                </c:pt>
                <c:pt idx="37" formatCode="0.00">
                  <c:v>14.522871200000001</c:v>
                </c:pt>
                <c:pt idx="38" formatCode="0.00">
                  <c:v>14.7362141</c:v>
                </c:pt>
                <c:pt idx="39" formatCode="0.00">
                  <c:v>14.435311499999999</c:v>
                </c:pt>
                <c:pt idx="40" formatCode="0.00">
                  <c:v>15.0122634</c:v>
                </c:pt>
                <c:pt idx="41" formatCode="0.00">
                  <c:v>15.3331394</c:v>
                </c:pt>
                <c:pt idx="42" formatCode="0.00">
                  <c:v>14.572061100000001</c:v>
                </c:pt>
                <c:pt idx="43" formatCode="0.00">
                  <c:v>14.9300897</c:v>
                </c:pt>
                <c:pt idx="44" formatCode="0.00">
                  <c:v>14.673491500000001</c:v>
                </c:pt>
                <c:pt idx="45" formatCode="0.00">
                  <c:v>13.986159499999999</c:v>
                </c:pt>
                <c:pt idx="46" formatCode="0.00">
                  <c:v>13.5134975</c:v>
                </c:pt>
                <c:pt idx="47" formatCode="0.00">
                  <c:v>13.5466394</c:v>
                </c:pt>
                <c:pt idx="48" formatCode="0.00">
                  <c:v>14.052787199999999</c:v>
                </c:pt>
                <c:pt idx="49" formatCode="0.00">
                  <c:v>14.125109</c:v>
                </c:pt>
                <c:pt idx="50" formatCode="0.00">
                  <c:v>13.391567800000001</c:v>
                </c:pt>
                <c:pt idx="51" formatCode="0.00">
                  <c:v>13.2299422</c:v>
                </c:pt>
                <c:pt idx="52" formatCode="0.00">
                  <c:v>12.980378699999999</c:v>
                </c:pt>
                <c:pt idx="53" formatCode="0.00">
                  <c:v>12.637597400000001</c:v>
                </c:pt>
                <c:pt idx="54" formatCode="0.00">
                  <c:v>12.387963600000001</c:v>
                </c:pt>
                <c:pt idx="55" formatCode="0.00">
                  <c:v>12.576060399999999</c:v>
                </c:pt>
                <c:pt idx="56" formatCode="0.00">
                  <c:v>13.5869391</c:v>
                </c:pt>
                <c:pt idx="57" formatCode="0.00">
                  <c:v>13.4667868</c:v>
                </c:pt>
                <c:pt idx="58" formatCode="0.00">
                  <c:v>12.473712799999999</c:v>
                </c:pt>
                <c:pt idx="59" formatCode="0.00">
                  <c:v>12.250322799999999</c:v>
                </c:pt>
                <c:pt idx="60" formatCode="0.00">
                  <c:v>12.791059000000001</c:v>
                </c:pt>
                <c:pt idx="61" formatCode="0.00">
                  <c:v>13.133492800000001</c:v>
                </c:pt>
                <c:pt idx="62" formatCode="0.00">
                  <c:v>13.63099056703288</c:v>
                </c:pt>
                <c:pt idx="63" formatCode="0.00">
                  <c:v>13.20486835948398</c:v>
                </c:pt>
                <c:pt idx="64" formatCode="0.00">
                  <c:v>14.15372893285056</c:v>
                </c:pt>
                <c:pt idx="65" formatCode="0.00">
                  <c:v>14.40810813022874</c:v>
                </c:pt>
                <c:pt idx="66" formatCode="0.00">
                  <c:v>14.109310654348249</c:v>
                </c:pt>
                <c:pt idx="67" formatCode="0.00">
                  <c:v>14.19101949186182</c:v>
                </c:pt>
                <c:pt idx="68" formatCode="0.00">
                  <c:v>13.570067261296609</c:v>
                </c:pt>
                <c:pt idx="69" formatCode="0.00">
                  <c:v>13.72092414536263</c:v>
                </c:pt>
                <c:pt idx="70" formatCode="0.00">
                  <c:v>13.963768151103899</c:v>
                </c:pt>
                <c:pt idx="71" formatCode="0.00">
                  <c:v>14.2128366585963</c:v>
                </c:pt>
                <c:pt idx="72" formatCode="0.00">
                  <c:v>13.604059298870951</c:v>
                </c:pt>
                <c:pt idx="73" formatCode="0.00">
                  <c:v>14.02322616212763</c:v>
                </c:pt>
                <c:pt idx="74" formatCode="0.00">
                  <c:v>14.566008345361441</c:v>
                </c:pt>
                <c:pt idx="75" formatCode="0.00">
                  <c:v>15.70832657166461</c:v>
                </c:pt>
                <c:pt idx="76" formatCode="0.00">
                  <c:v>16.154242344993271</c:v>
                </c:pt>
                <c:pt idx="77" formatCode="0.00">
                  <c:v>17.344578583896499</c:v>
                </c:pt>
                <c:pt idx="78" formatCode="0.00">
                  <c:v>18.335976951376839</c:v>
                </c:pt>
                <c:pt idx="79" formatCode="0.00">
                  <c:v>17.93654428162845</c:v>
                </c:pt>
                <c:pt idx="80" formatCode="0.00">
                  <c:v>17.136453400038729</c:v>
                </c:pt>
                <c:pt idx="81" formatCode="0.00">
                  <c:v>16.324637783535049</c:v>
                </c:pt>
                <c:pt idx="82" formatCode="0.00">
                  <c:v>16.664575741178421</c:v>
                </c:pt>
                <c:pt idx="83" formatCode="0.00">
                  <c:v>16.025422885634921</c:v>
                </c:pt>
                <c:pt idx="84" formatCode="0.00">
                  <c:v>15.55505509517098</c:v>
                </c:pt>
                <c:pt idx="85" formatCode="0.00">
                  <c:v>14.174561780236219</c:v>
                </c:pt>
                <c:pt idx="86" formatCode="0.00">
                  <c:v>14.072267863721841</c:v>
                </c:pt>
                <c:pt idx="87" formatCode="0.00">
                  <c:v>13.19720830608879</c:v>
                </c:pt>
                <c:pt idx="88" formatCode="0.00">
                  <c:v>13.835827844977061</c:v>
                </c:pt>
                <c:pt idx="89" formatCode="0.00">
                  <c:v>14.39101020975386</c:v>
                </c:pt>
                <c:pt idx="90" formatCode="0.00">
                  <c:v>15.03068458831191</c:v>
                </c:pt>
                <c:pt idx="91" formatCode="0.00">
                  <c:v>15.14948070335722</c:v>
                </c:pt>
                <c:pt idx="92" formatCode="0.00">
                  <c:v>14.991399919485611</c:v>
                </c:pt>
                <c:pt idx="93" formatCode="0.00">
                  <c:v>14.502621326724171</c:v>
                </c:pt>
                <c:pt idx="94" formatCode="0.00">
                  <c:v>13.664869530381219</c:v>
                </c:pt>
                <c:pt idx="95" formatCode="0.00">
                  <c:v>13.601122432867511</c:v>
                </c:pt>
                <c:pt idx="96" formatCode="0.00">
                  <c:v>13.31201704571393</c:v>
                </c:pt>
                <c:pt idx="97" formatCode="0.00">
                  <c:v>13.2464868555564</c:v>
                </c:pt>
                <c:pt idx="98" formatCode="0.00">
                  <c:v>12.24237466669741</c:v>
                </c:pt>
                <c:pt idx="99" formatCode="0.00">
                  <c:v>12.196669607836119</c:v>
                </c:pt>
                <c:pt idx="100" formatCode="0.00">
                  <c:v>12.048456358632871</c:v>
                </c:pt>
                <c:pt idx="101" formatCode="0.00">
                  <c:v>12.28981032046887</c:v>
                </c:pt>
                <c:pt idx="102" formatCode="0.00">
                  <c:v>13.267906839389569</c:v>
                </c:pt>
                <c:pt idx="103" formatCode="0.00">
                  <c:v>13.453032731986379</c:v>
                </c:pt>
                <c:pt idx="104" formatCode="0.00">
                  <c:v>13.350801462193211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866048"/>
        <c:axId val="100395840"/>
      </c:lineChart>
      <c:catAx>
        <c:axId val="1248655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600"/>
                  <a:t>Calendar Year</a:t>
                </a:r>
              </a:p>
            </c:rich>
          </c:tx>
          <c:layout>
            <c:manualLayout>
              <c:xMode val="edge"/>
              <c:yMode val="edge"/>
              <c:x val="0.41763639545056902"/>
              <c:y val="0.9401777228826789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0395264"/>
        <c:crosses val="autoZero"/>
        <c:auto val="1"/>
        <c:lblAlgn val="ctr"/>
        <c:lblOffset val="100"/>
        <c:tickLblSkip val="5"/>
        <c:tickMarkSkip val="1"/>
        <c:noMultiLvlLbl val="0"/>
      </c:catAx>
      <c:valAx>
        <c:axId val="100395264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0.00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4865536"/>
        <c:crosses val="autoZero"/>
        <c:crossBetween val="between"/>
      </c:valAx>
      <c:catAx>
        <c:axId val="124866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00395840"/>
        <c:crosses val="autoZero"/>
        <c:auto val="0"/>
        <c:lblAlgn val="ctr"/>
        <c:lblOffset val="100"/>
        <c:noMultiLvlLbl val="0"/>
      </c:catAx>
      <c:valAx>
        <c:axId val="100395840"/>
        <c:scaling>
          <c:orientation val="minMax"/>
          <c:max val="30"/>
        </c:scaling>
        <c:delete val="0"/>
        <c:axPos val="r"/>
        <c:numFmt formatCode="General" sourceLinked="1"/>
        <c:majorTickMark val="cross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4866048"/>
        <c:crosses val="max"/>
        <c:crossBetween val="between"/>
      </c:valAx>
      <c:spPr>
        <a:gradFill rotWithShape="0">
          <a:gsLst>
            <a:gs pos="0">
              <a:srgbClr val="FFFFCC"/>
            </a:gs>
            <a:gs pos="100000">
              <a:srgbClr val="FFFFFF"/>
            </a:gs>
          </a:gsLst>
          <a:lin ang="5400000" scaled="1"/>
        </a:gradFill>
        <a:ln w="12700">
          <a:solidFill>
            <a:srgbClr val="808080"/>
          </a:solidFill>
          <a:prstDash val="solid"/>
        </a:ln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344846225246839"/>
          <c:y val="0.14631579181946899"/>
          <c:w val="0.20664208621161501"/>
          <c:h val="8.2192900940133498E-2"/>
        </c:manualLayout>
      </c:layout>
      <c:overlay val="0"/>
      <c:spPr>
        <a:noFill/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1" i="1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0.37497</cdr:x>
      <cdr:y>0.31113</cdr:y>
    </cdr:from>
    <cdr:to>
      <cdr:x>0.37928</cdr:x>
      <cdr:y>0.34412</cdr:y>
    </cdr:to>
    <cdr:sp macro="" textlink="">
      <cdr:nvSpPr>
        <cdr:cNvPr id="205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209648" y="1813644"/>
          <a:ext cx="36933" cy="1923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950" b="0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 </a:t>
          </a:r>
        </a:p>
      </cdr:txBody>
    </cdr:sp>
  </cdr:relSizeAnchor>
  <cdr:relSizeAnchor xmlns:cdr="http://schemas.openxmlformats.org/drawingml/2006/chartDrawing">
    <cdr:from>
      <cdr:x>0.07132</cdr:x>
      <cdr:y>0.177</cdr:y>
    </cdr:from>
    <cdr:to>
      <cdr:x>0.14882</cdr:x>
      <cdr:y>0.25025</cdr:y>
    </cdr:to>
    <cdr:sp macro="" textlink="">
      <cdr:nvSpPr>
        <cdr:cNvPr id="2053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 flipH="1" flipV="1">
          <a:off x="611173" y="1032225"/>
          <a:ext cx="664086" cy="427178"/>
        </a:xfrm>
        <a:prstGeom xmlns:a="http://schemas.openxmlformats.org/drawingml/2006/main" prst="rect">
          <a:avLst/>
        </a:prstGeom>
        <a:solidFill xmlns:a="http://schemas.openxmlformats.org/drawingml/2006/main">
          <a:srgbClr val="00FFFF"/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300" b="1" i="0" strike="noStrike">
              <a:solidFill>
                <a:srgbClr val="DD0806"/>
              </a:solidFill>
              <a:latin typeface="Arial"/>
              <a:ea typeface="Arial"/>
              <a:cs typeface="Arial"/>
            </a:rPr>
            <a:t> 38.18"</a:t>
          </a:r>
        </a:p>
        <a:p xmlns:a="http://schemas.openxmlformats.org/drawingml/2006/main">
          <a:pPr algn="ctr" rtl="0">
            <a:defRPr sz="1000"/>
          </a:pPr>
          <a:r>
            <a:rPr lang="en-US" sz="1325" b="1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'84</a:t>
          </a:r>
        </a:p>
      </cdr:txBody>
    </cdr:sp>
  </cdr:relSizeAnchor>
  <cdr:relSizeAnchor xmlns:cdr="http://schemas.openxmlformats.org/drawingml/2006/chartDrawing">
    <cdr:from>
      <cdr:x>0.12988</cdr:x>
      <cdr:y>0.24525</cdr:y>
    </cdr:from>
    <cdr:to>
      <cdr:x>0.17863</cdr:x>
      <cdr:y>0.3045</cdr:y>
    </cdr:to>
    <cdr:sp macro="" textlink="">
      <cdr:nvSpPr>
        <cdr:cNvPr id="2054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926" y="1430254"/>
          <a:ext cx="417731" cy="34553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36576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325" b="1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'90</a:t>
          </a:r>
        </a:p>
      </cdr:txBody>
    </cdr:sp>
  </cdr:relSizeAnchor>
  <cdr:relSizeAnchor xmlns:cdr="http://schemas.openxmlformats.org/drawingml/2006/chartDrawing">
    <cdr:from>
      <cdr:x>0.14118</cdr:x>
      <cdr:y>0.3855</cdr:y>
    </cdr:from>
    <cdr:to>
      <cdr:x>0.20118</cdr:x>
      <cdr:y>0.45175</cdr:y>
    </cdr:to>
    <cdr:sp macro="" textlink="">
      <cdr:nvSpPr>
        <cdr:cNvPr id="2055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209723" y="2248152"/>
          <a:ext cx="514131" cy="38635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36576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325" b="1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'93</a:t>
          </a:r>
        </a:p>
      </cdr:txBody>
    </cdr:sp>
  </cdr:relSizeAnchor>
  <cdr:relSizeAnchor xmlns:cdr="http://schemas.openxmlformats.org/drawingml/2006/chartDrawing">
    <cdr:from>
      <cdr:x>0.44561</cdr:x>
      <cdr:y>0.28925</cdr:y>
    </cdr:from>
    <cdr:to>
      <cdr:x>0.50061</cdr:x>
      <cdr:y>0.345</cdr:y>
    </cdr:to>
    <cdr:sp macro="" textlink="">
      <cdr:nvSpPr>
        <cdr:cNvPr id="2056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818393" y="1686843"/>
          <a:ext cx="471286" cy="3251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36576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325" b="1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'41</a:t>
          </a:r>
        </a:p>
      </cdr:txBody>
    </cdr:sp>
  </cdr:relSizeAnchor>
  <cdr:relSizeAnchor xmlns:cdr="http://schemas.openxmlformats.org/drawingml/2006/chartDrawing">
    <cdr:from>
      <cdr:x>0.51797</cdr:x>
      <cdr:y>0.39105</cdr:y>
    </cdr:from>
    <cdr:to>
      <cdr:x>0.56922</cdr:x>
      <cdr:y>0.4573</cdr:y>
    </cdr:to>
    <cdr:sp macro="" textlink="">
      <cdr:nvSpPr>
        <cdr:cNvPr id="2057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438371" y="2280518"/>
          <a:ext cx="439153" cy="38635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36576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325" b="1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'52</a:t>
          </a:r>
        </a:p>
      </cdr:txBody>
    </cdr:sp>
  </cdr:relSizeAnchor>
  <cdr:relSizeAnchor xmlns:cdr="http://schemas.openxmlformats.org/drawingml/2006/chartDrawing">
    <cdr:from>
      <cdr:x>0.62762</cdr:x>
      <cdr:y>0.38425</cdr:y>
    </cdr:from>
    <cdr:to>
      <cdr:x>0.67137</cdr:x>
      <cdr:y>0.42775</cdr:y>
    </cdr:to>
    <cdr:sp macro="" textlink="">
      <cdr:nvSpPr>
        <cdr:cNvPr id="2058" name="Text Box 10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378000" y="2240872"/>
          <a:ext cx="374887" cy="25368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36576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325" b="1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'69</a:t>
          </a:r>
        </a:p>
      </cdr:txBody>
    </cdr:sp>
  </cdr:relSizeAnchor>
  <cdr:relSizeAnchor xmlns:cdr="http://schemas.openxmlformats.org/drawingml/2006/chartDrawing">
    <cdr:from>
      <cdr:x>0.66564</cdr:x>
      <cdr:y>0.2442</cdr:y>
    </cdr:from>
    <cdr:to>
      <cdr:x>0.74315</cdr:x>
      <cdr:y>0.34443</cdr:y>
    </cdr:to>
    <cdr:sp macro="" textlink="">
      <cdr:nvSpPr>
        <cdr:cNvPr id="2059" name="Text Box 1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703764" y="1424121"/>
          <a:ext cx="664171" cy="58452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36576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325" b="1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'78</a:t>
          </a:r>
        </a:p>
      </cdr:txBody>
    </cdr:sp>
  </cdr:relSizeAnchor>
  <cdr:relSizeAnchor xmlns:cdr="http://schemas.openxmlformats.org/drawingml/2006/chartDrawing">
    <cdr:from>
      <cdr:x>0.70389</cdr:x>
      <cdr:y>0.31835</cdr:y>
    </cdr:from>
    <cdr:to>
      <cdr:x>0.75389</cdr:x>
      <cdr:y>0.36581</cdr:y>
    </cdr:to>
    <cdr:sp macro="" textlink="">
      <cdr:nvSpPr>
        <cdr:cNvPr id="2060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031512" y="1856557"/>
          <a:ext cx="428443" cy="27677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36576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325" b="1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'83</a:t>
          </a:r>
        </a:p>
      </cdr:txBody>
    </cdr:sp>
  </cdr:relSizeAnchor>
  <cdr:relSizeAnchor xmlns:cdr="http://schemas.openxmlformats.org/drawingml/2006/chartDrawing">
    <cdr:from>
      <cdr:x>0.77026</cdr:x>
      <cdr:y>0.36625</cdr:y>
    </cdr:from>
    <cdr:to>
      <cdr:x>0.82401</cdr:x>
      <cdr:y>0.436</cdr:y>
    </cdr:to>
    <cdr:sp macro="" textlink="">
      <cdr:nvSpPr>
        <cdr:cNvPr id="2061" name="Text Box 1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00234" y="2135890"/>
          <a:ext cx="460576" cy="4067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36576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325" b="1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'93</a:t>
          </a:r>
        </a:p>
      </cdr:txBody>
    </cdr:sp>
  </cdr:relSizeAnchor>
  <cdr:relSizeAnchor xmlns:cdr="http://schemas.openxmlformats.org/drawingml/2006/chartDrawing">
    <cdr:from>
      <cdr:x>0.80376</cdr:x>
      <cdr:y>0.3128</cdr:y>
    </cdr:from>
    <cdr:to>
      <cdr:x>0.85751</cdr:x>
      <cdr:y>0.36505</cdr:y>
    </cdr:to>
    <cdr:sp macro="" textlink="">
      <cdr:nvSpPr>
        <cdr:cNvPr id="2062" name="Text Box 1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87286" y="1824181"/>
          <a:ext cx="460576" cy="30471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36576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325" b="1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'98</a:t>
          </a:r>
        </a:p>
      </cdr:txBody>
    </cdr:sp>
  </cdr:relSizeAnchor>
  <cdr:relSizeAnchor xmlns:cdr="http://schemas.openxmlformats.org/drawingml/2006/chartDrawing">
    <cdr:from>
      <cdr:x>0.2771</cdr:x>
      <cdr:y>0.43825</cdr:y>
    </cdr:from>
    <cdr:to>
      <cdr:x>0.32335</cdr:x>
      <cdr:y>0.49575</cdr:y>
    </cdr:to>
    <cdr:sp macro="" textlink="">
      <cdr:nvSpPr>
        <cdr:cNvPr id="2063" name="Text Box 1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74416" y="2555805"/>
          <a:ext cx="396310" cy="33532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36576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325" b="1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'14</a:t>
          </a:r>
        </a:p>
      </cdr:txBody>
    </cdr:sp>
  </cdr:relSizeAnchor>
  <cdr:relSizeAnchor xmlns:cdr="http://schemas.openxmlformats.org/drawingml/2006/chartDrawing">
    <cdr:from>
      <cdr:x>0.57752</cdr:x>
      <cdr:y>0.4775</cdr:y>
    </cdr:from>
    <cdr:to>
      <cdr:x>0.61877</cdr:x>
      <cdr:y>0.535</cdr:y>
    </cdr:to>
    <cdr:sp macro="" textlink="">
      <cdr:nvSpPr>
        <cdr:cNvPr id="2064" name="Text Box 1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948680" y="2784693"/>
          <a:ext cx="353465" cy="33532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36576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325" b="1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'58</a:t>
          </a:r>
        </a:p>
      </cdr:txBody>
    </cdr:sp>
  </cdr:relSizeAnchor>
  <cdr:relSizeAnchor xmlns:cdr="http://schemas.openxmlformats.org/drawingml/2006/chartDrawing">
    <cdr:from>
      <cdr:x>0.60505</cdr:x>
      <cdr:y>0.48</cdr:y>
    </cdr:from>
    <cdr:to>
      <cdr:x>0.6638</cdr:x>
      <cdr:y>0.52744</cdr:y>
    </cdr:to>
    <cdr:sp macro="" textlink="">
      <cdr:nvSpPr>
        <cdr:cNvPr id="2065" name="Text Box 1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184579" y="2799246"/>
          <a:ext cx="503420" cy="2766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36576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325" b="1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'66</a:t>
          </a:r>
        </a:p>
      </cdr:txBody>
    </cdr:sp>
  </cdr:relSizeAnchor>
  <cdr:relSizeAnchor xmlns:cdr="http://schemas.openxmlformats.org/drawingml/2006/chartDrawing">
    <cdr:from>
      <cdr:x>0.65101</cdr:x>
      <cdr:y>0.475</cdr:y>
    </cdr:from>
    <cdr:to>
      <cdr:x>0.69351</cdr:x>
      <cdr:y>0.5325</cdr:y>
    </cdr:to>
    <cdr:sp macro="" textlink="">
      <cdr:nvSpPr>
        <cdr:cNvPr id="2066" name="Text Box 1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578389" y="2770087"/>
          <a:ext cx="364176" cy="33532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36576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325" b="1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'73</a:t>
          </a:r>
        </a:p>
      </cdr:txBody>
    </cdr:sp>
  </cdr:relSizeAnchor>
  <cdr:relSizeAnchor xmlns:cdr="http://schemas.openxmlformats.org/drawingml/2006/chartDrawing">
    <cdr:from>
      <cdr:x>0.72924</cdr:x>
      <cdr:y>0.5338</cdr:y>
    </cdr:from>
    <cdr:to>
      <cdr:x>0.78799</cdr:x>
      <cdr:y>0.5773</cdr:y>
    </cdr:to>
    <cdr:sp macro="" textlink="">
      <cdr:nvSpPr>
        <cdr:cNvPr id="2067" name="Text Box 1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248783" y="3112988"/>
          <a:ext cx="503420" cy="25368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36576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325" b="1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'86</a:t>
          </a:r>
        </a:p>
      </cdr:txBody>
    </cdr:sp>
  </cdr:relSizeAnchor>
  <cdr:relSizeAnchor xmlns:cdr="http://schemas.openxmlformats.org/drawingml/2006/chartDrawing">
    <cdr:from>
      <cdr:x>0.76301</cdr:x>
      <cdr:y>0.48125</cdr:y>
    </cdr:from>
    <cdr:to>
      <cdr:x>0.81676</cdr:x>
      <cdr:y>0.52125</cdr:y>
    </cdr:to>
    <cdr:sp macro="" textlink="">
      <cdr:nvSpPr>
        <cdr:cNvPr id="2068" name="Text Box 20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538161" y="2806545"/>
          <a:ext cx="460576" cy="23327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36576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325" b="1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'92</a:t>
          </a:r>
        </a:p>
      </cdr:txBody>
    </cdr:sp>
  </cdr:relSizeAnchor>
  <cdr:relSizeAnchor xmlns:cdr="http://schemas.openxmlformats.org/drawingml/2006/chartDrawing">
    <cdr:from>
      <cdr:x>0.78746</cdr:x>
      <cdr:y>0.43175</cdr:y>
    </cdr:from>
    <cdr:to>
      <cdr:x>0.84121</cdr:x>
      <cdr:y>0.484</cdr:y>
    </cdr:to>
    <cdr:sp macro="" textlink="">
      <cdr:nvSpPr>
        <cdr:cNvPr id="2069" name="Text Box 2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747640" y="2517872"/>
          <a:ext cx="460576" cy="3047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36576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325" b="1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'95</a:t>
          </a:r>
        </a:p>
      </cdr:txBody>
    </cdr:sp>
  </cdr:relSizeAnchor>
  <cdr:relSizeAnchor xmlns:cdr="http://schemas.openxmlformats.org/drawingml/2006/chartDrawing">
    <cdr:from>
      <cdr:x>0.64575</cdr:x>
      <cdr:y>0.96</cdr:y>
    </cdr:from>
    <cdr:to>
      <cdr:x>1</cdr:x>
      <cdr:y>1</cdr:y>
    </cdr:to>
    <cdr:sp macro="" textlink="">
      <cdr:nvSpPr>
        <cdr:cNvPr id="2070" name="Text Box 2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250599" y="5601957"/>
          <a:ext cx="2874845" cy="233172"/>
        </a:xfrm>
        <a:prstGeom xmlns:a="http://schemas.openxmlformats.org/drawingml/2006/main" prst="rect">
          <a:avLst/>
        </a:prstGeom>
        <a:solidFill xmlns:a="http://schemas.openxmlformats.org/drawingml/2006/main">
          <a:srgbClr val="DD0806"/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18288" rIns="27432" bIns="18288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950" b="1" i="0" strike="noStrike" dirty="0">
              <a:solidFill>
                <a:srgbClr val="000000"/>
              </a:solidFill>
              <a:latin typeface="Arial"/>
              <a:ea typeface="Arial"/>
              <a:cs typeface="Arial"/>
            </a:rPr>
            <a:t>Data: NOAA NWS(Los Angeles/Oxnard)</a:t>
          </a:r>
        </a:p>
      </cdr:txBody>
    </cdr:sp>
  </cdr:relSizeAnchor>
  <cdr:relSizeAnchor xmlns:cdr="http://schemas.openxmlformats.org/drawingml/2006/chartDrawing">
    <cdr:from>
      <cdr:x>0.69075</cdr:x>
      <cdr:y>0.1445</cdr:y>
    </cdr:from>
    <cdr:to>
      <cdr:x>0.701</cdr:x>
      <cdr:y>0.17775</cdr:y>
    </cdr:to>
    <cdr:sp macro="" textlink="">
      <cdr:nvSpPr>
        <cdr:cNvPr id="2071" name="Text Box 2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605643" y="842334"/>
          <a:ext cx="83182" cy="19382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0.32726</cdr:x>
      <cdr:y>0.49839</cdr:y>
    </cdr:from>
    <cdr:to>
      <cdr:x>0.37101</cdr:x>
      <cdr:y>0.54189</cdr:y>
    </cdr:to>
    <cdr:sp macro="" textlink="">
      <cdr:nvSpPr>
        <cdr:cNvPr id="2072" name="Text Box 2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804255" y="2906484"/>
          <a:ext cx="374887" cy="25368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325" b="1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'26</a:t>
          </a:r>
        </a:p>
      </cdr:txBody>
    </cdr:sp>
  </cdr:relSizeAnchor>
  <cdr:relSizeAnchor xmlns:cdr="http://schemas.openxmlformats.org/drawingml/2006/chartDrawing">
    <cdr:from>
      <cdr:x>0.8815</cdr:x>
      <cdr:y>0.14475</cdr:y>
    </cdr:from>
    <cdr:to>
      <cdr:x>0.8915</cdr:x>
      <cdr:y>0.17775</cdr:y>
    </cdr:to>
    <cdr:sp macro="" textlink="">
      <cdr:nvSpPr>
        <cdr:cNvPr id="2073" name="Text Box 2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153637" y="843791"/>
          <a:ext cx="81153" cy="1923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0.566</cdr:x>
      <cdr:y>0.2795</cdr:y>
    </cdr:from>
    <cdr:to>
      <cdr:x>0.685</cdr:x>
      <cdr:y>0.37175</cdr:y>
    </cdr:to>
    <cdr:sp macro="" textlink="">
      <cdr:nvSpPr>
        <cdr:cNvPr id="2074" name="Text Box 2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593260" y="1629289"/>
          <a:ext cx="965721" cy="537753"/>
        </a:xfrm>
        <a:prstGeom xmlns:a="http://schemas.openxmlformats.org/drawingml/2006/main" prst="rect">
          <a:avLst/>
        </a:prstGeom>
        <a:solidFill xmlns:a="http://schemas.openxmlformats.org/drawingml/2006/main">
          <a:srgbClr val="FCF305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18288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950" b="1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Major El Nino's</a:t>
          </a:r>
        </a:p>
        <a:p xmlns:a="http://schemas.openxmlformats.org/drawingml/2006/main">
          <a:pPr algn="l" rtl="0">
            <a:defRPr sz="1000"/>
          </a:pPr>
          <a:r>
            <a:rPr lang="en-US" sz="950" b="1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    years are</a:t>
          </a:r>
        </a:p>
        <a:p xmlns:a="http://schemas.openxmlformats.org/drawingml/2006/main">
          <a:pPr algn="l" rtl="0">
            <a:defRPr sz="1000"/>
          </a:pPr>
          <a:r>
            <a:rPr lang="en-US" sz="950" b="1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    indicated</a:t>
          </a:r>
          <a:endParaRPr lang="en-US" sz="950" b="0" i="0" strike="noStrike">
            <a:solidFill>
              <a:srgbClr val="000000"/>
            </a:solidFill>
            <a:latin typeface="Arial"/>
            <a:ea typeface="Arial"/>
            <a:cs typeface="Arial"/>
          </a:endParaRPr>
        </a:p>
        <a:p xmlns:a="http://schemas.openxmlformats.org/drawingml/2006/main">
          <a:pPr algn="l" rtl="0">
            <a:defRPr sz="1000"/>
          </a:pPr>
          <a:endParaRPr lang="en-US" sz="950" b="0" i="0" strike="noStrike">
            <a:solidFill>
              <a:srgbClr val="000000"/>
            </a:solidFill>
            <a:latin typeface="Arial"/>
            <a:ea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0.9425</cdr:x>
      <cdr:y>0.17475</cdr:y>
    </cdr:from>
    <cdr:to>
      <cdr:x>0.9525</cdr:x>
      <cdr:y>0.20775</cdr:y>
    </cdr:to>
    <cdr:sp macro="" textlink="">
      <cdr:nvSpPr>
        <cdr:cNvPr id="2075" name="Text Box 2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648670" y="1018670"/>
          <a:ext cx="81153" cy="1923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0.9675</cdr:x>
      <cdr:y>0.16575</cdr:y>
    </cdr:from>
    <cdr:to>
      <cdr:x>0.9775</cdr:x>
      <cdr:y>0.19875</cdr:y>
    </cdr:to>
    <cdr:sp macro="" textlink="">
      <cdr:nvSpPr>
        <cdr:cNvPr id="2076" name="Text Box 2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851553" y="966206"/>
          <a:ext cx="81153" cy="1923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0.99</cdr:x>
      <cdr:y>0.26675</cdr:y>
    </cdr:from>
    <cdr:to>
      <cdr:x>1</cdr:x>
      <cdr:y>0.29975</cdr:y>
    </cdr:to>
    <cdr:sp macro="" textlink="">
      <cdr:nvSpPr>
        <cdr:cNvPr id="2077" name="Text Box 2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368903" y="1554966"/>
          <a:ext cx="81153" cy="1923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0.01175</cdr:x>
      <cdr:y>0.00875</cdr:y>
    </cdr:from>
    <cdr:to>
      <cdr:x>0.0955</cdr:x>
      <cdr:y>0.08725</cdr:y>
    </cdr:to>
    <cdr:sp macro="" textlink="">
      <cdr:nvSpPr>
        <cdr:cNvPr id="2079" name="Text Box 3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355" y="51006"/>
          <a:ext cx="679656" cy="4576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0.49947</cdr:x>
      <cdr:y>0.50888</cdr:y>
    </cdr:from>
    <cdr:to>
      <cdr:x>0.50378</cdr:x>
      <cdr:y>0.54187</cdr:y>
    </cdr:to>
    <cdr:sp macro="" textlink="">
      <cdr:nvSpPr>
        <cdr:cNvPr id="2080" name="Text Box 3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275343" y="2966388"/>
          <a:ext cx="36933" cy="1923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950" b="0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 </a:t>
          </a:r>
        </a:p>
      </cdr:txBody>
    </cdr:sp>
  </cdr:relSizeAnchor>
  <cdr:relSizeAnchor xmlns:cdr="http://schemas.openxmlformats.org/drawingml/2006/chartDrawing">
    <cdr:from>
      <cdr:x>0.85928</cdr:x>
      <cdr:y>0.75817</cdr:y>
    </cdr:from>
    <cdr:to>
      <cdr:x>0.89411</cdr:x>
      <cdr:y>0.7979</cdr:y>
    </cdr:to>
    <cdr:sp macro="" textlink="">
      <cdr:nvSpPr>
        <cdr:cNvPr id="2082" name="Text Box 3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973290" y="4419592"/>
          <a:ext cx="282656" cy="231598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325" b="1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'02</a:t>
          </a:r>
        </a:p>
      </cdr:txBody>
    </cdr:sp>
  </cdr:relSizeAnchor>
  <cdr:relSizeAnchor xmlns:cdr="http://schemas.openxmlformats.org/drawingml/2006/chartDrawing">
    <cdr:from>
      <cdr:x>0.60825</cdr:x>
      <cdr:y>0.82225</cdr:y>
    </cdr:from>
    <cdr:to>
      <cdr:x>0.64997</cdr:x>
      <cdr:y>0.86198</cdr:y>
    </cdr:to>
    <cdr:sp macro="" textlink="">
      <cdr:nvSpPr>
        <cdr:cNvPr id="2083" name="Text Box 3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936131" y="4793142"/>
          <a:ext cx="338602" cy="231602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325" b="1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'61</a:t>
          </a:r>
        </a:p>
      </cdr:txBody>
    </cdr:sp>
  </cdr:relSizeAnchor>
  <cdr:relSizeAnchor xmlns:cdr="http://schemas.openxmlformats.org/drawingml/2006/chartDrawing">
    <cdr:from>
      <cdr:x>0.19511</cdr:x>
      <cdr:y>0.82225</cdr:y>
    </cdr:from>
    <cdr:to>
      <cdr:x>0.2337</cdr:x>
      <cdr:y>0.86198</cdr:y>
    </cdr:to>
    <cdr:sp macro="" textlink="">
      <cdr:nvSpPr>
        <cdr:cNvPr id="2084" name="Text Box 3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583379" y="4793142"/>
          <a:ext cx="313169" cy="231598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325" b="1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'99</a:t>
          </a:r>
        </a:p>
      </cdr:txBody>
    </cdr:sp>
  </cdr:relSizeAnchor>
  <cdr:relSizeAnchor xmlns:cdr="http://schemas.openxmlformats.org/drawingml/2006/chartDrawing">
    <cdr:from>
      <cdr:x>0.28425</cdr:x>
      <cdr:y>0.82353</cdr:y>
    </cdr:from>
    <cdr:to>
      <cdr:x>0.59259</cdr:x>
      <cdr:y>0.87659</cdr:y>
    </cdr:to>
    <cdr:sp macro="" textlink="">
      <cdr:nvSpPr>
        <cdr:cNvPr id="2085" name="Text Box 3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06774" y="4800600"/>
          <a:ext cx="2502293" cy="30931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DD0806"/>
          </a:solidFill>
          <a:miter lim="800000"/>
          <a:headEnd/>
          <a:tailEnd/>
        </a:ln>
      </cdr:spPr>
      <cdr:txBody>
        <a:bodyPr xmlns:a="http://schemas.openxmlformats.org/drawingml/2006/main" wrap="square" lIns="36576" tIns="32004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800" b="1" i="0" strike="noStrike">
              <a:solidFill>
                <a:srgbClr val="DD0806"/>
              </a:solidFill>
              <a:latin typeface="Arial"/>
              <a:ea typeface="Arial"/>
              <a:cs typeface="Arial"/>
            </a:rPr>
            <a:t>Rainfall Rollercoaster!</a:t>
          </a:r>
        </a:p>
      </cdr:txBody>
    </cdr:sp>
  </cdr:relSizeAnchor>
  <cdr:relSizeAnchor xmlns:cdr="http://schemas.openxmlformats.org/drawingml/2006/chartDrawing">
    <cdr:from>
      <cdr:x>0</cdr:x>
      <cdr:y>0</cdr:y>
    </cdr:from>
    <cdr:to>
      <cdr:x>0.08375</cdr:x>
      <cdr:y>0.0785</cdr:y>
    </cdr:to>
    <cdr:sp macro="" textlink="">
      <cdr:nvSpPr>
        <cdr:cNvPr id="2086" name="Text Box 3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0" y="0"/>
          <a:ext cx="679656" cy="4576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0.84216</cdr:x>
      <cdr:y>0.17678</cdr:y>
    </cdr:from>
    <cdr:to>
      <cdr:x>0.92841</cdr:x>
      <cdr:y>0.25353</cdr:y>
    </cdr:to>
    <cdr:sp macro="" textlink="">
      <cdr:nvSpPr>
        <cdr:cNvPr id="2087" name="Text Box 3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208686" y="1030525"/>
          <a:ext cx="738282" cy="447399"/>
        </a:xfrm>
        <a:prstGeom xmlns:a="http://schemas.openxmlformats.org/drawingml/2006/main" prst="rect">
          <a:avLst/>
        </a:prstGeom>
        <a:solidFill xmlns:a="http://schemas.openxmlformats.org/drawingml/2006/main">
          <a:srgbClr val="00FF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400" b="1" i="0" strike="noStrike">
              <a:solidFill>
                <a:srgbClr val="DD0806"/>
              </a:solidFill>
              <a:latin typeface="Arial"/>
              <a:ea typeface="Arial"/>
              <a:cs typeface="Arial"/>
            </a:rPr>
            <a:t> 38.32"</a:t>
          </a:r>
        </a:p>
        <a:p xmlns:a="http://schemas.openxmlformats.org/drawingml/2006/main">
          <a:pPr algn="l" rtl="0">
            <a:defRPr sz="1000"/>
          </a:pPr>
          <a:r>
            <a:rPr lang="en-US" sz="1400" b="1" i="0" strike="noStrike">
              <a:solidFill>
                <a:srgbClr val="DD0806"/>
              </a:solidFill>
              <a:latin typeface="Arial"/>
              <a:ea typeface="Arial"/>
              <a:cs typeface="Arial"/>
            </a:rPr>
            <a:t>   </a:t>
          </a:r>
          <a:r>
            <a:rPr lang="en-US" sz="1400" b="1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'05</a:t>
          </a:r>
        </a:p>
      </cdr:txBody>
    </cdr:sp>
  </cdr:relSizeAnchor>
  <cdr:relSizeAnchor xmlns:cdr="http://schemas.openxmlformats.org/drawingml/2006/chartDrawing">
    <cdr:from>
      <cdr:x>0.83961</cdr:x>
      <cdr:y>0.84551</cdr:y>
    </cdr:from>
    <cdr:to>
      <cdr:x>0.91086</cdr:x>
      <cdr:y>0.92051</cdr:y>
    </cdr:to>
    <cdr:sp macro="" textlink="">
      <cdr:nvSpPr>
        <cdr:cNvPr id="2088" name="Text Box 40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194523" y="4930802"/>
          <a:ext cx="610531" cy="437384"/>
        </a:xfrm>
        <a:prstGeom xmlns:a="http://schemas.openxmlformats.org/drawingml/2006/main" prst="rect">
          <a:avLst/>
        </a:prstGeom>
        <a:solidFill xmlns:a="http://schemas.openxmlformats.org/drawingml/2006/main">
          <a:srgbClr val="FF00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400" b="1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 3.21"</a:t>
          </a:r>
        </a:p>
        <a:p xmlns:a="http://schemas.openxmlformats.org/drawingml/2006/main">
          <a:pPr algn="l" rtl="0">
            <a:defRPr sz="1000"/>
          </a:pPr>
          <a:r>
            <a:rPr lang="en-US" sz="1400" b="1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   '07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0.50439</cdr:x>
      <cdr:y>0.56677</cdr:y>
    </cdr:from>
    <cdr:to>
      <cdr:x>0.98013</cdr:x>
      <cdr:y>0.72131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925780" y="3136169"/>
          <a:ext cx="3702791" cy="8551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dirty="0" smtClean="0"/>
            <a:t>Average of all years: 15.1 inches</a:t>
          </a:r>
        </a:p>
        <a:p xmlns:a="http://schemas.openxmlformats.org/drawingml/2006/main">
          <a:r>
            <a:rPr lang="en-US" sz="1600" dirty="0" smtClean="0"/>
            <a:t>Average of </a:t>
          </a:r>
          <a:r>
            <a:rPr lang="en-US" sz="1600" dirty="0"/>
            <a:t>El Nino</a:t>
          </a:r>
          <a:r>
            <a:rPr lang="en-US" sz="1600" baseline="0" dirty="0"/>
            <a:t> years: 20.7 inches</a:t>
          </a:r>
        </a:p>
        <a:p xmlns:a="http://schemas.openxmlformats.org/drawingml/2006/main">
          <a:r>
            <a:rPr lang="en-US" sz="1600" baseline="0" dirty="0"/>
            <a:t>Average</a:t>
          </a:r>
          <a:r>
            <a:rPr lang="en-US" sz="1600" baseline="0" dirty="0" smtClean="0"/>
            <a:t> of </a:t>
          </a:r>
          <a:r>
            <a:rPr lang="en-US" sz="1600" baseline="0" dirty="0"/>
            <a:t>La Nina years: 12.5 inches</a:t>
          </a:r>
          <a:endParaRPr lang="en-US" sz="1600" dirty="0"/>
        </a:p>
      </cdr:txBody>
    </cdr:sp>
  </cdr:relSizeAnchor>
  <cdr:relSizeAnchor xmlns:cdr="http://schemas.openxmlformats.org/drawingml/2006/chartDrawing">
    <cdr:from>
      <cdr:x>0.08053</cdr:x>
      <cdr:y>0.0149</cdr:y>
    </cdr:from>
    <cdr:to>
      <cdr:x>0.97695</cdr:x>
      <cdr:y>0.17437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26781" y="82465"/>
          <a:ext cx="6977067" cy="8823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 rtl="0">
            <a:defRPr sz="1800" b="1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r>
            <a:rPr lang="en-US" sz="2800" dirty="0">
              <a:latin typeface="Comic Sans MS"/>
              <a:cs typeface="Comic Sans MS"/>
            </a:rPr>
            <a:t>Los Angeles Annual </a:t>
          </a:r>
          <a:r>
            <a:rPr lang="en-US" sz="2800" dirty="0" smtClean="0">
              <a:latin typeface="Comic Sans MS"/>
              <a:cs typeface="Comic Sans MS"/>
            </a:rPr>
            <a:t>Rainfall</a:t>
          </a:r>
          <a:r>
            <a:rPr lang="en-US" sz="2800" dirty="0">
              <a:latin typeface="Comic Sans MS"/>
              <a:cs typeface="Comic Sans MS"/>
            </a:rPr>
            <a:t> </a:t>
          </a:r>
          <a:r>
            <a:rPr lang="en-US" sz="2800" dirty="0" smtClean="0">
              <a:latin typeface="Comic Sans MS"/>
              <a:cs typeface="Comic Sans MS"/>
            </a:rPr>
            <a:t>(</a:t>
          </a:r>
          <a:r>
            <a:rPr lang="en-US" sz="2800" dirty="0">
              <a:latin typeface="Comic Sans MS"/>
              <a:cs typeface="Comic Sans MS"/>
            </a:rPr>
            <a:t>1878-2009)</a:t>
          </a:r>
        </a:p>
        <a:p xmlns:a="http://schemas.openxmlformats.org/drawingml/2006/main">
          <a:pPr algn="ctr" rtl="0">
            <a:defRPr sz="1800" b="1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r>
            <a:rPr lang="en-US" sz="2800" dirty="0">
              <a:latin typeface="Comic Sans MS"/>
              <a:cs typeface="Comic Sans MS"/>
            </a:rPr>
            <a:t>Relationship to ENSO </a:t>
          </a:r>
        </a:p>
        <a:p xmlns:a="http://schemas.openxmlformats.org/drawingml/2006/main">
          <a:endParaRPr lang="en-US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0.00983</cdr:x>
      <cdr:y>0.956</cdr:y>
    </cdr:from>
    <cdr:to>
      <cdr:x>0.26748</cdr:x>
      <cdr:y>0.98695</cdr:y>
    </cdr:to>
    <cdr:sp macro="" textlink="">
      <cdr:nvSpPr>
        <cdr:cNvPr id="409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4358" y="5581917"/>
          <a:ext cx="2211167" cy="18070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00" b="1" i="1" u="none" strike="noStrike" baseline="0">
              <a:solidFill>
                <a:srgbClr val="0000FF"/>
              </a:solidFill>
              <a:latin typeface="Arial"/>
              <a:cs typeface="Arial"/>
            </a:rPr>
            <a:t>Provisional data, subject to change</a:t>
          </a:r>
        </a:p>
      </cdr:txBody>
    </cdr:sp>
  </cdr:relSizeAnchor>
  <cdr:relSizeAnchor xmlns:cdr="http://schemas.openxmlformats.org/drawingml/2006/chartDrawing">
    <cdr:from>
      <cdr:x>0.74584</cdr:x>
      <cdr:y>0.95432</cdr:y>
    </cdr:from>
    <cdr:to>
      <cdr:x>0.98445</cdr:x>
      <cdr:y>0.98512</cdr:y>
    </cdr:to>
    <cdr:sp macro="" textlink="">
      <cdr:nvSpPr>
        <cdr:cNvPr id="4099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400823" y="5572100"/>
          <a:ext cx="2047757" cy="1798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00" b="1" i="1" u="none" strike="noStrike" baseline="0">
              <a:solidFill>
                <a:srgbClr val="0000FF"/>
              </a:solidFill>
              <a:latin typeface="Arial"/>
              <a:cs typeface="Arial"/>
            </a:rPr>
            <a:t>Estimated values for 2011-2013</a:t>
          </a:r>
        </a:p>
      </cdr:txBody>
    </cdr:sp>
  </cdr:relSizeAnchor>
  <cdr:relSizeAnchor xmlns:cdr="http://schemas.openxmlformats.org/drawingml/2006/chartDrawing">
    <cdr:from>
      <cdr:x>0.94176</cdr:x>
      <cdr:y>0.09071</cdr:y>
    </cdr:from>
    <cdr:to>
      <cdr:x>1</cdr:x>
      <cdr:y>0.9238</cdr:y>
    </cdr:to>
    <cdr:sp macro="" textlink="">
      <cdr:nvSpPr>
        <cdr:cNvPr id="8" name="TextBox 7"/>
        <cdr:cNvSpPr txBox="1"/>
      </cdr:nvSpPr>
      <cdr:spPr>
        <a:xfrm xmlns:a="http://schemas.openxmlformats.org/drawingml/2006/main" rot="16200000">
          <a:off x="5897049" y="2709345"/>
          <a:ext cx="4859858" cy="49950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 smtClean="0">
              <a:latin typeface="Arial"/>
              <a:cs typeface="Arial"/>
            </a:rPr>
            <a:t>                  Colorado River Annual Flow (MAF</a:t>
          </a:r>
          <a:r>
            <a:rPr lang="en-US" sz="1400" dirty="0" smtClean="0"/>
            <a:t>)     </a:t>
          </a:r>
          <a:endParaRPr lang="en-US" sz="14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D03C5-2311-5148-829F-FF800626BFC4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F985F-C7D8-624B-A8BC-B214D0A2E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86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F985F-C7D8-624B-A8BC-B214D0A2ED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56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31FDD5C-7E74-FB42-977F-69715DF51B59}" type="slidenum">
              <a:rPr lang="en-US" sz="1200" b="0">
                <a:latin typeface="Times" charset="0"/>
              </a:rPr>
              <a:pPr/>
              <a:t>22</a:t>
            </a:fld>
            <a:endParaRPr lang="en-US" sz="1200" b="0">
              <a:latin typeface="Times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" charset="0"/>
                <a:ea typeface="ＭＳ Ｐゴシック" charset="0"/>
                <a:cs typeface="ＭＳ Ｐゴシック" charset="0"/>
              </a:rPr>
              <a:t>Note all the decadal episodes! Also</a:t>
            </a:r>
            <a:r>
              <a:rPr lang="en-US" baseline="0" dirty="0" smtClean="0">
                <a:latin typeface="Times" charset="0"/>
                <a:ea typeface="ＭＳ Ｐゴシック" charset="0"/>
                <a:cs typeface="ＭＳ Ｐゴシック" charset="0"/>
              </a:rPr>
              <a:t> note that the 20</a:t>
            </a:r>
            <a:r>
              <a:rPr lang="en-US" baseline="30000" dirty="0" smtClean="0">
                <a:latin typeface="Times" charset="0"/>
                <a:ea typeface="ＭＳ Ｐゴシック" charset="0"/>
                <a:cs typeface="ＭＳ Ｐゴシック" charset="0"/>
              </a:rPr>
              <a:t>th</a:t>
            </a:r>
            <a:r>
              <a:rPr lang="en-US" baseline="0" dirty="0" smtClean="0">
                <a:latin typeface="Times" charset="0"/>
                <a:ea typeface="ＭＳ Ｐゴシック" charset="0"/>
                <a:cs typeface="ＭＳ Ｐゴシック" charset="0"/>
              </a:rPr>
              <a:t> Century was one of the wettest centuries.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F985F-C7D8-624B-A8BC-B214D0A2ED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56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BEAF520-1B36-824E-9800-CCAB350F2C87}" type="slidenum">
              <a:rPr lang="en-US" sz="1200" b="0">
                <a:latin typeface="Times" charset="0"/>
              </a:rPr>
              <a:pPr/>
              <a:t>8</a:t>
            </a:fld>
            <a:endParaRPr lang="en-US" sz="1200" b="0">
              <a:latin typeface="Times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Lithium Perchlorate salt (old rocket fuel) Super Site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412060" indent="-36961124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093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187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280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0374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625FFE2-388A-4140-927C-252A94D5E6CC}" type="slidenum">
              <a:rPr lang="en-US" sz="1200">
                <a:latin typeface="Times" charset="0"/>
              </a:rPr>
              <a:pPr/>
              <a:t>11</a:t>
            </a:fld>
            <a:endParaRPr lang="en-US" sz="120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C51C2DC-61B3-0E4A-B8C3-1113B6DC42B6}" type="slidenum">
              <a:rPr lang="en-US" sz="1200" b="0">
                <a:latin typeface="Times" charset="0"/>
              </a:rPr>
              <a:pPr/>
              <a:t>15</a:t>
            </a:fld>
            <a:endParaRPr lang="en-US" sz="1200" b="0">
              <a:latin typeface="Times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has been the pattern (due to PDO) since November 2013. Atmospheric river broke the pattern in </a:t>
            </a:r>
            <a:r>
              <a:rPr lang="en-US" dirty="0" err="1" smtClean="0"/>
              <a:t>NoCal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Thus, drought in the West</a:t>
            </a:r>
            <a:r>
              <a:rPr lang="en-US" baseline="0" dirty="0" smtClean="0"/>
              <a:t> is half the pattern, the severe winter in the Midwest and East is the other half.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F79F-376F-D043-8AFA-74E28C0876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28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F985F-C7D8-624B-A8BC-B214D0A2ED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34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F985F-C7D8-624B-A8BC-B214D0A2ED9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770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197C9C0-AE77-5847-8931-3892B9556186}" type="slidenum">
              <a:rPr lang="en-US" sz="1200" b="0">
                <a:latin typeface="Times" charset="0"/>
              </a:rPr>
              <a:pPr/>
              <a:t>21</a:t>
            </a:fld>
            <a:endParaRPr lang="en-US" sz="1200" b="0">
              <a:latin typeface="Times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" charset="0"/>
                <a:ea typeface="ＭＳ Ｐゴシック" charset="0"/>
                <a:cs typeface="ＭＳ Ｐゴシック" charset="0"/>
              </a:rPr>
              <a:t>The ring around Lake Mead is the transition from the positive PDO of the ‘80’s and</a:t>
            </a:r>
            <a:r>
              <a:rPr lang="en-US" baseline="0" dirty="0" smtClean="0">
                <a:latin typeface="Times" charset="0"/>
                <a:ea typeface="ＭＳ Ｐゴシック" charset="0"/>
                <a:cs typeface="ＭＳ Ｐゴシック" charset="0"/>
              </a:rPr>
              <a:t> 90’s to the negative PDO beginning with the new century. </a:t>
            </a:r>
          </a:p>
          <a:p>
            <a:pPr eaLnBrk="1" hangingPunct="1"/>
            <a:r>
              <a:rPr lang="en-US" baseline="0" dirty="0" smtClean="0">
                <a:latin typeface="Times" charset="0"/>
                <a:ea typeface="ＭＳ Ｐゴシック" charset="0"/>
                <a:cs typeface="ＭＳ Ｐゴシック" charset="0"/>
              </a:rPr>
              <a:t>Lake Mead is a great barometer of decadal rain trends since it has a fill time of about 17 years.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702-1B32-A948-B31B-9A703B083BCA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7BD3-ACE7-5A44-99DE-F931F287A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02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702-1B32-A948-B31B-9A703B083BCA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7BD3-ACE7-5A44-99DE-F931F287A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80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702-1B32-A948-B31B-9A703B083BCA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7BD3-ACE7-5A44-99DE-F931F287A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66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702-1B32-A948-B31B-9A703B083BCA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7BD3-ACE7-5A44-99DE-F931F287A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98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702-1B32-A948-B31B-9A703B083BCA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7BD3-ACE7-5A44-99DE-F931F287A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06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702-1B32-A948-B31B-9A703B083BCA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7BD3-ACE7-5A44-99DE-F931F287A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16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702-1B32-A948-B31B-9A703B083BCA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7BD3-ACE7-5A44-99DE-F931F287A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26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702-1B32-A948-B31B-9A703B083BCA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7BD3-ACE7-5A44-99DE-F931F287A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77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702-1B32-A948-B31B-9A703B083BCA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7BD3-ACE7-5A44-99DE-F931F287A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83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702-1B32-A948-B31B-9A703B083BCA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7BD3-ACE7-5A44-99DE-F931F287A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6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702-1B32-A948-B31B-9A703B083BCA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7BD3-ACE7-5A44-99DE-F931F287A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4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CA702-1B32-A948-B31B-9A703B083BCA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57BD3-ACE7-5A44-99DE-F931F287A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1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 descr="screa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55" b="2122"/>
          <a:stretch/>
        </p:blipFill>
        <p:spPr bwMode="auto">
          <a:xfrm>
            <a:off x="92726" y="0"/>
            <a:ext cx="9162143" cy="707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525" t="16898" r="30581" b="14252"/>
          <a:stretch/>
        </p:blipFill>
        <p:spPr>
          <a:xfrm>
            <a:off x="573594" y="384118"/>
            <a:ext cx="7999400" cy="680737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40428" y="1847884"/>
            <a:ext cx="1846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Comic Sans MS"/>
                <a:cs typeface="Comic Sans MS"/>
              </a:rPr>
              <a:t> </a:t>
            </a:r>
            <a:endParaRPr lang="en-US" sz="4800" dirty="0">
              <a:latin typeface="Comic Sans MS"/>
              <a:cs typeface="Comic Sans MS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92726" y="1213157"/>
            <a:ext cx="3615606" cy="1399807"/>
          </a:xfrm>
          <a:prstGeom prst="wedgeEllipseCallout">
            <a:avLst>
              <a:gd name="adj1" fmla="val 77035"/>
              <a:gd name="adj2" fmla="val 65223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i="1" dirty="0" smtClean="0">
                <a:solidFill>
                  <a:schemeClr val="tx1"/>
                </a:solidFill>
                <a:latin typeface="Comic Sans MS"/>
                <a:cs typeface="Comic Sans MS"/>
              </a:rPr>
              <a:t>Drought!</a:t>
            </a:r>
            <a:endParaRPr lang="en-US" sz="4400" i="1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76136" y="5657672"/>
            <a:ext cx="4866532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ea typeface="Osaka" pitchFamily="-109" charset="-128"/>
                <a:cs typeface="Comic Sans MS"/>
              </a:rPr>
              <a:t>Bill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ea typeface="Osaka" pitchFamily="-109" charset="-128"/>
                <a:cs typeface="Comic Sans MS"/>
              </a:rPr>
              <a:t>Patzert</a:t>
            </a:r>
          </a:p>
          <a:p>
            <a:pPr algn="ctr">
              <a:defRPr/>
            </a:pP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ea typeface="Osaka" pitchFamily="-109" charset="-128"/>
                <a:cs typeface="Comic Sans MS"/>
              </a:rPr>
              <a:t>wpatzert@jpl.nasa.gov</a:t>
            </a:r>
            <a:endParaRPr lang="en-US" sz="24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/>
              <a:ea typeface="Osaka" pitchFamily="-109" charset="-128"/>
              <a:cs typeface="Comic Sans MS"/>
            </a:endParaRPr>
          </a:p>
          <a:p>
            <a:pPr algn="ctr">
              <a:defRPr/>
            </a:pP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ea typeface="Osaka" pitchFamily="-109" charset="-128"/>
                <a:cs typeface="Comic Sans MS"/>
              </a:rPr>
              <a:t>26 February 2014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/>
              <a:ea typeface="Osaka" pitchFamily="-109" charset="-128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4589" y="4030133"/>
            <a:ext cx="77644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effectLst>
                  <a:glow rad="736600">
                    <a:srgbClr val="FFFF00">
                      <a:alpha val="75000"/>
                    </a:srgbClr>
                  </a:glow>
                </a:effectLst>
                <a:latin typeface="Comic Sans MS"/>
                <a:cs typeface="Comic Sans MS"/>
              </a:rPr>
              <a:t>How Long </a:t>
            </a:r>
            <a:r>
              <a:rPr lang="en-US" sz="3600" b="1" dirty="0">
                <a:effectLst>
                  <a:glow rad="736600">
                    <a:srgbClr val="FFFF00">
                      <a:alpha val="75000"/>
                    </a:srgbClr>
                  </a:glow>
                </a:effectLst>
                <a:latin typeface="Comic Sans MS"/>
                <a:cs typeface="Comic Sans MS"/>
              </a:rPr>
              <a:t>W</a:t>
            </a:r>
            <a:r>
              <a:rPr lang="en-US" sz="3600" b="1" dirty="0" smtClean="0">
                <a:effectLst>
                  <a:glow rad="736600">
                    <a:srgbClr val="FFFF00">
                      <a:alpha val="75000"/>
                    </a:srgbClr>
                  </a:glow>
                </a:effectLst>
                <a:latin typeface="Comic Sans MS"/>
                <a:cs typeface="Comic Sans MS"/>
              </a:rPr>
              <a:t>ill this Drought Last?</a:t>
            </a:r>
          </a:p>
          <a:p>
            <a:pPr algn="ctr"/>
            <a:r>
              <a:rPr lang="en-US" sz="3600" b="1" dirty="0" smtClean="0">
                <a:effectLst>
                  <a:glow rad="736600">
                    <a:srgbClr val="FFFF00">
                      <a:alpha val="75000"/>
                    </a:srgbClr>
                  </a:glow>
                </a:effectLst>
                <a:latin typeface="Comic Sans MS"/>
                <a:cs typeface="Comic Sans MS"/>
              </a:rPr>
              <a:t>Let’s Look at the Data!</a:t>
            </a:r>
            <a:endParaRPr lang="en-US" sz="3600" b="1" dirty="0">
              <a:effectLst>
                <a:glow rad="736600">
                  <a:srgbClr val="FFFF00">
                    <a:alpha val="75000"/>
                  </a:srgbClr>
                </a:glow>
              </a:effectLst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7038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419100" y="1148292"/>
            <a:ext cx="8325166" cy="556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2800" b="1" dirty="0">
                <a:latin typeface="Comic Sans MS" charset="0"/>
                <a:cs typeface="Comic Sans MS" charset="0"/>
              </a:rPr>
              <a:t>•</a:t>
            </a:r>
            <a:r>
              <a:rPr lang="en-US" b="1" dirty="0">
                <a:latin typeface="Comic Sans MS" charset="0"/>
                <a:cs typeface="Comic Sans MS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No Trend! </a:t>
            </a:r>
            <a:r>
              <a:rPr lang="en-US" sz="2800" b="1" dirty="0" smtClean="0">
                <a:latin typeface="Comic Sans MS" charset="0"/>
                <a:cs typeface="Comic Sans MS" charset="0"/>
              </a:rPr>
              <a:t> </a:t>
            </a:r>
            <a:endParaRPr lang="en-US" sz="2800" b="1" dirty="0">
              <a:latin typeface="Comic Sans MS" charset="0"/>
              <a:cs typeface="Comic Sans MS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Comic Sans MS" charset="0"/>
                <a:cs typeface="Comic Sans MS" charset="0"/>
              </a:rPr>
              <a:t>• Highly variable 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Comic Sans MS" charset="0"/>
                <a:cs typeface="Comic Sans MS" charset="0"/>
              </a:rPr>
              <a:t>  - 38.32” wettest </a:t>
            </a:r>
            <a:r>
              <a:rPr lang="en-US" sz="2800" b="1" dirty="0" err="1">
                <a:latin typeface="Comic Sans MS" charset="0"/>
                <a:cs typeface="Comic Sans MS" charset="0"/>
              </a:rPr>
              <a:t>yr</a:t>
            </a:r>
            <a:r>
              <a:rPr lang="en-US" sz="2800" b="1" dirty="0">
                <a:latin typeface="Comic Sans MS" charset="0"/>
                <a:cs typeface="Comic Sans MS" charset="0"/>
              </a:rPr>
              <a:t> (</a:t>
            </a:r>
            <a:r>
              <a:rPr lang="fr-FR" sz="2800" b="1" dirty="0">
                <a:latin typeface="Comic Sans MS" charset="0"/>
                <a:cs typeface="Comic Sans MS" charset="0"/>
              </a:rPr>
              <a:t>20</a:t>
            </a:r>
            <a:r>
              <a:rPr lang="en-US" sz="2800" b="1" dirty="0">
                <a:latin typeface="Comic Sans MS" charset="0"/>
                <a:cs typeface="Comic Sans MS" charset="0"/>
              </a:rPr>
              <a:t>06–</a:t>
            </a:r>
            <a:r>
              <a:rPr lang="fr-FR" sz="2800" b="1" dirty="0">
                <a:latin typeface="Comic Sans MS" charset="0"/>
                <a:cs typeface="Comic Sans MS" charset="0"/>
              </a:rPr>
              <a:t>20</a:t>
            </a:r>
            <a:r>
              <a:rPr lang="en-US" sz="2800" b="1" dirty="0">
                <a:latin typeface="Comic Sans MS" charset="0"/>
                <a:cs typeface="Comic Sans MS" charset="0"/>
              </a:rPr>
              <a:t>07) 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Comic Sans MS" charset="0"/>
                <a:cs typeface="Comic Sans MS" charset="0"/>
              </a:rPr>
              <a:t> </a:t>
            </a:r>
            <a:r>
              <a:rPr lang="en-US" sz="2800" b="1" dirty="0" smtClean="0">
                <a:latin typeface="Comic Sans MS" charset="0"/>
                <a:cs typeface="Comic Sans MS" charset="0"/>
              </a:rPr>
              <a:t> - </a:t>
            </a:r>
            <a:r>
              <a:rPr lang="en-US" sz="2800" b="1" dirty="0">
                <a:latin typeface="Comic Sans MS" charset="0"/>
                <a:cs typeface="Comic Sans MS" charset="0"/>
              </a:rPr>
              <a:t>3.21” driest </a:t>
            </a:r>
            <a:r>
              <a:rPr lang="en-US" sz="2800" b="1" dirty="0" err="1">
                <a:latin typeface="Comic Sans MS" charset="0"/>
                <a:cs typeface="Comic Sans MS" charset="0"/>
              </a:rPr>
              <a:t>yr</a:t>
            </a:r>
            <a:r>
              <a:rPr lang="en-US" sz="2800" b="1" dirty="0">
                <a:latin typeface="Comic Sans MS" charset="0"/>
                <a:cs typeface="Comic Sans MS" charset="0"/>
              </a:rPr>
              <a:t> (</a:t>
            </a:r>
            <a:r>
              <a:rPr lang="fr-FR" sz="2800" b="1" dirty="0">
                <a:latin typeface="Comic Sans MS" charset="0"/>
                <a:cs typeface="Comic Sans MS" charset="0"/>
              </a:rPr>
              <a:t>20</a:t>
            </a:r>
            <a:r>
              <a:rPr lang="en-US" sz="2800" b="1" dirty="0">
                <a:latin typeface="Comic Sans MS" charset="0"/>
                <a:cs typeface="Comic Sans MS" charset="0"/>
              </a:rPr>
              <a:t>04–2005</a:t>
            </a:r>
            <a:r>
              <a:rPr lang="en-US" sz="2800" b="1" dirty="0" smtClean="0">
                <a:latin typeface="Comic Sans MS" charset="0"/>
                <a:cs typeface="Comic Sans MS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Comic Sans MS" charset="0"/>
                <a:cs typeface="Comic Sans MS" charset="0"/>
              </a:rPr>
              <a:t> </a:t>
            </a:r>
            <a:r>
              <a:rPr lang="en-US" sz="2800" b="1" dirty="0" smtClean="0">
                <a:latin typeface="Comic Sans MS" charset="0"/>
                <a:cs typeface="Comic Sans MS" charset="0"/>
              </a:rPr>
              <a:t> - 11 of past 16 </a:t>
            </a:r>
            <a:r>
              <a:rPr lang="en-US" sz="2800" b="1" dirty="0" err="1" smtClean="0">
                <a:latin typeface="Comic Sans MS" charset="0"/>
                <a:cs typeface="Comic Sans MS" charset="0"/>
              </a:rPr>
              <a:t>yrs</a:t>
            </a:r>
            <a:r>
              <a:rPr lang="en-US" sz="2800" b="1" dirty="0" smtClean="0">
                <a:latin typeface="Comic Sans MS" charset="0"/>
                <a:cs typeface="Comic Sans MS" charset="0"/>
              </a:rPr>
              <a:t> below ‘normal’</a:t>
            </a:r>
            <a:endParaRPr lang="en-US" sz="2800" b="1" dirty="0">
              <a:latin typeface="Comic Sans MS" charset="0"/>
              <a:cs typeface="Comic Sans MS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Comic Sans MS" charset="0"/>
                <a:cs typeface="Comic Sans MS" charset="0"/>
              </a:rPr>
              <a:t>• Strongly Modulated by: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Comic Sans MS" charset="0"/>
                <a:cs typeface="Comic Sans MS" charset="0"/>
              </a:rPr>
              <a:t>   - ‘Events’ (Atmospheric </a:t>
            </a:r>
            <a:r>
              <a:rPr lang="en-US" sz="2800" b="1" dirty="0" smtClean="0">
                <a:latin typeface="Comic Sans MS" charset="0"/>
                <a:cs typeface="Comic Sans MS" charset="0"/>
              </a:rPr>
              <a:t>River, 30-70%)</a:t>
            </a:r>
            <a:endParaRPr lang="en-US" sz="2800" b="1" dirty="0">
              <a:latin typeface="Comic Sans MS" charset="0"/>
              <a:cs typeface="Comic Sans MS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Comic Sans MS" charset="0"/>
                <a:cs typeface="Comic Sans MS" charset="0"/>
              </a:rPr>
              <a:t>   - </a:t>
            </a:r>
            <a:r>
              <a:rPr lang="en-US" sz="2800" b="1" dirty="0" err="1">
                <a:latin typeface="Comic Sans MS" charset="0"/>
                <a:cs typeface="Comic Sans MS" charset="0"/>
              </a:rPr>
              <a:t>Interannual</a:t>
            </a:r>
            <a:r>
              <a:rPr lang="en-US" sz="2800" b="1" dirty="0">
                <a:latin typeface="Comic Sans MS" charset="0"/>
                <a:cs typeface="Comic Sans MS" charset="0"/>
              </a:rPr>
              <a:t> (El Niño, La Niña &amp; La Nada)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Comic Sans MS" charset="0"/>
                <a:cs typeface="Comic Sans MS" charset="0"/>
              </a:rPr>
              <a:t>   - Decadal (Pacific Decadal Oscillation)</a:t>
            </a:r>
          </a:p>
          <a:p>
            <a:endParaRPr lang="en-US" sz="2800" b="1" dirty="0"/>
          </a:p>
        </p:txBody>
      </p:sp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1440922" y="241300"/>
            <a:ext cx="641684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California Precipitation</a:t>
            </a:r>
            <a:endParaRPr lang="en-US" sz="4400" b="1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71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8" b="4164"/>
          <a:stretch>
            <a:fillRect/>
          </a:stretch>
        </p:blipFill>
        <p:spPr bwMode="auto">
          <a:xfrm>
            <a:off x="0" y="2755900"/>
            <a:ext cx="9148738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Box 9"/>
          <p:cNvSpPr txBox="1">
            <a:spLocks noChangeArrowheads="1"/>
          </p:cNvSpPr>
          <p:nvPr/>
        </p:nvSpPr>
        <p:spPr bwMode="auto">
          <a:xfrm>
            <a:off x="355325" y="418975"/>
            <a:ext cx="8568543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3175" cmpd="sng">
                  <a:solidFill>
                    <a:schemeClr val="tx1"/>
                  </a:solidFill>
                </a:ln>
                <a:latin typeface="Comic Sans MS"/>
                <a:ea typeface="Helvetica" pitchFamily="-111" charset="0"/>
                <a:cs typeface="Comic Sans MS"/>
              </a:rPr>
              <a:t>December 2010 ‘Atmospheric River’ Event</a:t>
            </a:r>
          </a:p>
          <a:p>
            <a:pPr algn="ctr">
              <a:defRPr/>
            </a:pPr>
            <a:endParaRPr lang="en-US" sz="1200" b="1" dirty="0" smtClean="0">
              <a:ln w="3175" cmpd="sng">
                <a:solidFill>
                  <a:schemeClr val="tx1"/>
                </a:solidFill>
              </a:ln>
              <a:latin typeface="Comic Sans MS"/>
              <a:ea typeface="Helvetica" pitchFamily="-111" charset="0"/>
              <a:cs typeface="Comic Sans MS"/>
            </a:endParaRPr>
          </a:p>
          <a:p>
            <a:pPr algn="ctr">
              <a:defRPr/>
            </a:pPr>
            <a:r>
              <a:rPr lang="en-US" b="1" dirty="0" smtClean="0">
                <a:ln w="3175" cmpd="sng">
                  <a:solidFill>
                    <a:schemeClr val="tx1"/>
                  </a:solidFill>
                </a:ln>
                <a:latin typeface="Comic Sans MS"/>
                <a:ea typeface="Helvetica" pitchFamily="-111" charset="0"/>
                <a:cs typeface="Comic Sans MS"/>
              </a:rPr>
              <a:t> </a:t>
            </a:r>
            <a:r>
              <a:rPr lang="en-US" sz="2400" b="1" dirty="0">
                <a:ln w="3175" cmpd="sng">
                  <a:solidFill>
                    <a:schemeClr val="tx1"/>
                  </a:solidFill>
                </a:ln>
                <a:latin typeface="Comic Sans MS"/>
                <a:ea typeface="Helvetica" pitchFamily="-111" charset="0"/>
                <a:cs typeface="Comic Sans MS"/>
              </a:rPr>
              <a:t>Heavy Winter </a:t>
            </a:r>
            <a:r>
              <a:rPr lang="en-US" sz="2400" b="1" dirty="0" smtClean="0">
                <a:ln w="3175" cmpd="sng">
                  <a:solidFill>
                    <a:schemeClr val="tx1"/>
                  </a:solidFill>
                </a:ln>
                <a:latin typeface="Comic Sans MS"/>
                <a:ea typeface="Helvetica" pitchFamily="-111" charset="0"/>
                <a:cs typeface="Comic Sans MS"/>
              </a:rPr>
              <a:t>Rains (50% Annual Rain)</a:t>
            </a:r>
            <a:endParaRPr lang="en-US" sz="2400" b="1" dirty="0">
              <a:ln w="3175" cmpd="sng">
                <a:solidFill>
                  <a:schemeClr val="tx1"/>
                </a:solidFill>
              </a:ln>
              <a:latin typeface="Comic Sans MS"/>
              <a:ea typeface="Helvetica" pitchFamily="-111" charset="0"/>
              <a:cs typeface="Comic Sans MS"/>
            </a:endParaRPr>
          </a:p>
          <a:p>
            <a:pPr algn="ctr">
              <a:defRPr/>
            </a:pPr>
            <a:r>
              <a:rPr lang="en-US" sz="2400" b="1" dirty="0">
                <a:ln w="3175" cmpd="sng">
                  <a:solidFill>
                    <a:schemeClr val="tx1"/>
                  </a:solidFill>
                </a:ln>
                <a:latin typeface="Comic Sans MS"/>
                <a:ea typeface="Helvetica" pitchFamily="-111" charset="0"/>
                <a:cs typeface="Comic Sans MS"/>
              </a:rPr>
              <a:t>13 Wet, Cold Days </a:t>
            </a:r>
            <a:r>
              <a:rPr lang="en-US" sz="2400" b="1" dirty="0" smtClean="0">
                <a:ln w="3175" cmpd="sng">
                  <a:solidFill>
                    <a:schemeClr val="tx1"/>
                  </a:solidFill>
                </a:ln>
                <a:latin typeface="Comic Sans MS"/>
                <a:ea typeface="Helvetica" pitchFamily="-111" charset="0"/>
                <a:cs typeface="Comic Sans MS"/>
              </a:rPr>
              <a:t>last two weeks of December ‘10 </a:t>
            </a:r>
            <a:endParaRPr lang="en-US" sz="2400" b="1" dirty="0">
              <a:latin typeface="Comic Sans MS"/>
              <a:ea typeface="Helvetica" pitchFamily="-111" charset="0"/>
              <a:cs typeface="Comic Sans MS"/>
            </a:endParaRPr>
          </a:p>
          <a:p>
            <a:pPr algn="ctr">
              <a:defRPr/>
            </a:pPr>
            <a:r>
              <a:rPr lang="en-US" sz="2400" b="1" dirty="0">
                <a:ln w="3175" cmpd="sng">
                  <a:solidFill>
                    <a:schemeClr val="tx1"/>
                  </a:solidFill>
                </a:ln>
                <a:latin typeface="Comic Sans MS"/>
                <a:ea typeface="Helvetica" pitchFamily="-111" charset="0"/>
                <a:cs typeface="Comic Sans MS"/>
              </a:rPr>
              <a:t>14.40”at JPL (2.86” normal</a:t>
            </a:r>
            <a:r>
              <a:rPr lang="en-US" sz="2400" b="1" dirty="0" smtClean="0">
                <a:ln w="3175" cmpd="sng">
                  <a:solidFill>
                    <a:schemeClr val="tx1"/>
                  </a:solidFill>
                </a:ln>
                <a:latin typeface="Comic Sans MS"/>
                <a:ea typeface="Helvetica" pitchFamily="-111" charset="0"/>
                <a:cs typeface="Comic Sans MS"/>
              </a:rPr>
              <a:t>)</a:t>
            </a:r>
            <a:endParaRPr lang="en-US" sz="2400" b="1" dirty="0">
              <a:ln w="3175" cmpd="sng">
                <a:solidFill>
                  <a:schemeClr val="tx1"/>
                </a:solidFill>
              </a:ln>
              <a:latin typeface="Comic Sans MS"/>
              <a:ea typeface="Helvetica" pitchFamily="-111" charset="0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70584" y="5327485"/>
            <a:ext cx="5032147" cy="107721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Accounts for 30 to 70%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Of Our </a:t>
            </a:r>
            <a:r>
              <a:rPr lang="en-US" sz="3200" b="1" dirty="0">
                <a:solidFill>
                  <a:srgbClr val="FF0000"/>
                </a:solidFill>
                <a:latin typeface="Comic Sans MS"/>
                <a:cs typeface="Comic Sans MS"/>
              </a:rPr>
              <a:t>R</a:t>
            </a:r>
            <a:r>
              <a:rPr lang="en-US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ain &amp; Snow!</a:t>
            </a:r>
            <a:endParaRPr lang="en-US" sz="32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9046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796321"/>
              </p:ext>
            </p:extLst>
          </p:nvPr>
        </p:nvGraphicFramePr>
        <p:xfrm>
          <a:off x="287574" y="513109"/>
          <a:ext cx="8568851" cy="5831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1493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170095"/>
              </p:ext>
            </p:extLst>
          </p:nvPr>
        </p:nvGraphicFramePr>
        <p:xfrm>
          <a:off x="733995" y="98958"/>
          <a:ext cx="7783224" cy="5533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794" name="TextBox 2"/>
          <p:cNvSpPr txBox="1">
            <a:spLocks noChangeArrowheads="1"/>
          </p:cNvSpPr>
          <p:nvPr/>
        </p:nvSpPr>
        <p:spPr bwMode="auto">
          <a:xfrm>
            <a:off x="3860800" y="5459413"/>
            <a:ext cx="163353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/>
              <a:t>Rain (inches)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0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D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0" r="2204" b="3886"/>
          <a:stretch/>
        </p:blipFill>
        <p:spPr>
          <a:xfrm>
            <a:off x="1567468" y="999068"/>
            <a:ext cx="5967865" cy="579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2666" y="100167"/>
            <a:ext cx="5403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Comic Sans MS"/>
                <a:cs typeface="Comic Sans MS"/>
              </a:rPr>
              <a:t>Ocean-driven Drought?</a:t>
            </a:r>
            <a:endParaRPr lang="en-US" sz="3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0657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162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831476" y="685800"/>
            <a:ext cx="2691562" cy="1077218"/>
          </a:xfrm>
          <a:prstGeom prst="rect">
            <a:avLst/>
          </a:prstGeom>
          <a:solidFill>
            <a:srgbClr val="FFF62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El </a:t>
            </a:r>
            <a:r>
              <a:rPr lang="en-US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Niño</a:t>
            </a:r>
          </a:p>
          <a:p>
            <a:pPr algn="ctr"/>
            <a:r>
              <a:rPr lang="en-US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Positive PDO </a:t>
            </a: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673852" y="3657600"/>
            <a:ext cx="2951249" cy="1077218"/>
          </a:xfrm>
          <a:prstGeom prst="rect">
            <a:avLst/>
          </a:prstGeom>
          <a:solidFill>
            <a:srgbClr val="FFF62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La </a:t>
            </a:r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Niña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Negative PDO </a:t>
            </a:r>
            <a:endParaRPr lang="en-US" sz="32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1855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animBg="1"/>
      <p:bldP spid="9830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650x366_01211534_hd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117600"/>
            <a:ext cx="8255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49387" y="0"/>
            <a:ext cx="41623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n w="12700" cmpd="sng">
                  <a:solidFill>
                    <a:schemeClr val="tx1"/>
                  </a:solidFill>
                </a:ln>
                <a:solidFill>
                  <a:srgbClr val="B934FF"/>
                </a:solidFill>
                <a:latin typeface="Comic Sans MS"/>
                <a:cs typeface="Comic Sans MS"/>
              </a:rPr>
              <a:t>Winter 2013–2014 </a:t>
            </a:r>
          </a:p>
          <a:p>
            <a:pPr algn="ctr"/>
            <a:r>
              <a:rPr lang="en-US" sz="3200" b="1" dirty="0" smtClean="0">
                <a:ln w="12700" cmpd="sng">
                  <a:solidFill>
                    <a:schemeClr val="tx1"/>
                  </a:solidFill>
                </a:ln>
                <a:solidFill>
                  <a:srgbClr val="B934FF"/>
                </a:solidFill>
                <a:latin typeface="Comic Sans MS"/>
                <a:cs typeface="Comic Sans MS"/>
              </a:rPr>
              <a:t>Jet Stream Pattern</a:t>
            </a:r>
            <a:endParaRPr lang="en-US" sz="3200" b="1" dirty="0">
              <a:ln w="12700" cmpd="sng">
                <a:solidFill>
                  <a:schemeClr val="tx1"/>
                </a:solidFill>
              </a:ln>
              <a:solidFill>
                <a:srgbClr val="B934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7827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maplat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2"/>
          <a:stretch>
            <a:fillRect/>
          </a:stretch>
        </p:blipFill>
        <p:spPr bwMode="auto">
          <a:xfrm>
            <a:off x="5786438" y="1955800"/>
            <a:ext cx="3357562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Chart 3"/>
          <p:cNvGraphicFramePr/>
          <p:nvPr/>
        </p:nvGraphicFramePr>
        <p:xfrm>
          <a:off x="0" y="858055"/>
          <a:ext cx="5671962" cy="5078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4819" name="Rectangle 4"/>
          <p:cNvSpPr>
            <a:spLocks noChangeArrowheads="1"/>
          </p:cNvSpPr>
          <p:nvPr/>
        </p:nvSpPr>
        <p:spPr bwMode="auto">
          <a:xfrm>
            <a:off x="879475" y="273050"/>
            <a:ext cx="777081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3200" b="1">
                <a:latin typeface="Comic Sans MS" charset="0"/>
                <a:cs typeface="Comic Sans MS" charset="0"/>
              </a:rPr>
              <a:t>California Rainfall ‘</a:t>
            </a:r>
            <a:r>
              <a:rPr lang="en-US" altLang="ja-JP" sz="3200" b="1">
                <a:latin typeface="Comic Sans MS" charset="0"/>
                <a:cs typeface="Comic Sans MS" charset="0"/>
              </a:rPr>
              <a:t>No</a:t>
            </a:r>
            <a:r>
              <a:rPr lang="en-US" sz="3200" b="1">
                <a:latin typeface="Comic Sans MS" charset="0"/>
                <a:cs typeface="Comic Sans MS" charset="0"/>
              </a:rPr>
              <a:t>’</a:t>
            </a:r>
            <a:r>
              <a:rPr lang="en-US" altLang="ja-JP" sz="3200" b="1">
                <a:latin typeface="Comic Sans MS" charset="0"/>
                <a:cs typeface="Comic Sans MS" charset="0"/>
              </a:rPr>
              <a:t> Trends 1925-2007</a:t>
            </a:r>
            <a:br>
              <a:rPr lang="en-US" altLang="ja-JP" sz="3200" b="1">
                <a:latin typeface="Comic Sans MS" charset="0"/>
                <a:cs typeface="Comic Sans MS" charset="0"/>
              </a:rPr>
            </a:br>
            <a:r>
              <a:rPr lang="en-US" altLang="ja-JP" sz="2400" b="1">
                <a:latin typeface="Comic Sans MS" charset="0"/>
                <a:cs typeface="Comic Sans MS" charset="0"/>
              </a:rPr>
              <a:t>From NoCal (left) to SoCal (right)</a:t>
            </a:r>
            <a:endParaRPr lang="en-US" sz="2400" b="1"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25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0" y="826163"/>
          <a:ext cx="4324763" cy="5120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/>
          <p:cNvGraphicFramePr/>
          <p:nvPr/>
        </p:nvGraphicFramePr>
        <p:xfrm>
          <a:off x="4393411" y="894808"/>
          <a:ext cx="4596134" cy="5051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735013" y="146050"/>
            <a:ext cx="764381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>
                <a:latin typeface="Comic Sans MS" charset="0"/>
                <a:cs typeface="Comic Sans MS" charset="0"/>
              </a:rPr>
              <a:t>Sacramento &amp; Los Angeles Rainfall (1878 – 2004)</a:t>
            </a:r>
          </a:p>
          <a:p>
            <a:pPr algn="ctr"/>
            <a:r>
              <a:rPr lang="en-US" b="1">
                <a:latin typeface="Comic Sans MS" charset="0"/>
                <a:cs typeface="Comic Sans MS" charset="0"/>
              </a:rPr>
              <a:t>(Yearly, 10 Year Running Mean &amp; Trend)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rot="-415023">
            <a:off x="255588" y="4187825"/>
            <a:ext cx="8601075" cy="95408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>
                <a:latin typeface="Comic Sans MS" charset="0"/>
                <a:cs typeface="Comic Sans MS" charset="0"/>
              </a:rPr>
              <a:t>If trend is 2.5 cm (1</a:t>
            </a:r>
            <a:r>
              <a:rPr lang="ja-JP" altLang="en-US" sz="2800" b="1">
                <a:latin typeface="Comic Sans MS" charset="0"/>
                <a:cs typeface="Comic Sans MS" charset="0"/>
              </a:rPr>
              <a:t>”</a:t>
            </a:r>
            <a:r>
              <a:rPr lang="en-US" altLang="ja-JP" sz="2800" b="1">
                <a:latin typeface="Comic Sans MS" charset="0"/>
                <a:cs typeface="Comic Sans MS" charset="0"/>
              </a:rPr>
              <a:t>)/century and variability</a:t>
            </a:r>
          </a:p>
          <a:p>
            <a:pPr algn="ctr"/>
            <a:r>
              <a:rPr lang="en-US" sz="2800" b="1">
                <a:latin typeface="Comic Sans MS" charset="0"/>
                <a:cs typeface="Comic Sans MS" charset="0"/>
              </a:rPr>
              <a:t>is similar, trend is significant in ~270 years!</a:t>
            </a:r>
          </a:p>
        </p:txBody>
      </p:sp>
    </p:spTree>
    <p:extLst>
      <p:ext uri="{BB962C8B-B14F-4D97-AF65-F5344CB8AC3E}">
        <p14:creationId xmlns:p14="http://schemas.microsoft.com/office/powerpoint/2010/main" val="240188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5134" y="2497667"/>
            <a:ext cx="4863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Comic Sans MS"/>
                <a:cs typeface="Comic Sans MS"/>
              </a:rPr>
              <a:t>Colorado River</a:t>
            </a:r>
            <a:endParaRPr lang="en-US" sz="5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6267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BAMA-2-blog48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6" r="-345"/>
          <a:stretch/>
        </p:blipFill>
        <p:spPr>
          <a:xfrm>
            <a:off x="0" y="0"/>
            <a:ext cx="9203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5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911327"/>
              </p:ext>
            </p:extLst>
          </p:nvPr>
        </p:nvGraphicFramePr>
        <p:xfrm>
          <a:off x="283633" y="512233"/>
          <a:ext cx="8576733" cy="5833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956733" y="3166533"/>
            <a:ext cx="7264400" cy="58420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999068" y="3098800"/>
            <a:ext cx="1574799" cy="0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573867" y="3581403"/>
            <a:ext cx="5647266" cy="21166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pdo_latest.gif"/>
          <p:cNvPicPr>
            <a:picLocks noChangeAspect="1"/>
          </p:cNvPicPr>
          <p:nvPr/>
        </p:nvPicPr>
        <p:blipFill rotWithShape="1">
          <a:blip r:embed="rId3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4" t="20948" r="6650" b="29223"/>
          <a:stretch/>
        </p:blipFill>
        <p:spPr>
          <a:xfrm>
            <a:off x="2853267" y="579959"/>
            <a:ext cx="5461000" cy="259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1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4" descr="paul_me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003300" y="1390650"/>
            <a:ext cx="4559300" cy="2266950"/>
            <a:chOff x="632" y="876"/>
            <a:chExt cx="2872" cy="1428"/>
          </a:xfrm>
        </p:grpSpPr>
        <p:sp>
          <p:nvSpPr>
            <p:cNvPr id="145419" name="Line 6"/>
            <p:cNvSpPr>
              <a:spLocks noChangeShapeType="1"/>
            </p:cNvSpPr>
            <p:nvPr/>
          </p:nvSpPr>
          <p:spPr bwMode="auto">
            <a:xfrm flipV="1">
              <a:off x="1824" y="1584"/>
              <a:ext cx="1680" cy="14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45420" name="Picture 7" descr="pdo_warm_coo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2" t="23256" r="59190" b="3488"/>
            <a:stretch>
              <a:fillRect/>
            </a:stretch>
          </p:blipFill>
          <p:spPr bwMode="auto">
            <a:xfrm>
              <a:off x="1236" y="1152"/>
              <a:ext cx="115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6792" name="Text Box 8"/>
            <p:cNvSpPr txBox="1">
              <a:spLocks noChangeArrowheads="1"/>
            </p:cNvSpPr>
            <p:nvPr/>
          </p:nvSpPr>
          <p:spPr bwMode="auto">
            <a:xfrm>
              <a:off x="632" y="876"/>
              <a:ext cx="2059" cy="29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381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4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ahoma" charset="0"/>
                </a:rPr>
                <a:t>Positive </a:t>
              </a:r>
              <a:r>
                <a:rPr lang="en-US" sz="24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ahoma" charset="0"/>
                </a:rPr>
                <a:t>PDO - 1983</a:t>
              </a:r>
              <a:endPara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endParaRPr>
            </a:p>
          </p:txBody>
        </p:sp>
      </p:grpSp>
      <p:sp>
        <p:nvSpPr>
          <p:cNvPr id="145412" name="Rectangle 9"/>
          <p:cNvSpPr>
            <a:spLocks noChangeArrowheads="1"/>
          </p:cNvSpPr>
          <p:nvPr/>
        </p:nvSpPr>
        <p:spPr bwMode="auto">
          <a:xfrm>
            <a:off x="457200" y="76200"/>
            <a:ext cx="8229600" cy="6985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4000" b="1" dirty="0">
                <a:solidFill>
                  <a:schemeClr val="tx2"/>
                </a:solidFill>
                <a:latin typeface="Tahoma" charset="0"/>
              </a:rPr>
              <a:t>The Pacific Decadal Oscillation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030288" y="3657601"/>
            <a:ext cx="4532313" cy="2595563"/>
            <a:chOff x="649" y="2304"/>
            <a:chExt cx="2855" cy="1635"/>
          </a:xfrm>
        </p:grpSpPr>
        <p:sp>
          <p:nvSpPr>
            <p:cNvPr id="145416" name="Line 11"/>
            <p:cNvSpPr>
              <a:spLocks noChangeShapeType="1"/>
            </p:cNvSpPr>
            <p:nvPr/>
          </p:nvSpPr>
          <p:spPr bwMode="auto">
            <a:xfrm flipV="1">
              <a:off x="1728" y="2304"/>
              <a:ext cx="1776" cy="960"/>
            </a:xfrm>
            <a:prstGeom prst="line">
              <a:avLst/>
            </a:prstGeom>
            <a:noFill/>
            <a:ln w="101600">
              <a:solidFill>
                <a:srgbClr val="FF33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6796" name="Text Box 12"/>
            <p:cNvSpPr txBox="1">
              <a:spLocks noChangeArrowheads="1"/>
            </p:cNvSpPr>
            <p:nvPr/>
          </p:nvSpPr>
          <p:spPr bwMode="auto">
            <a:xfrm>
              <a:off x="649" y="3648"/>
              <a:ext cx="2157" cy="29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381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4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Tahoma" charset="0"/>
                </a:rPr>
                <a:t>Negative </a:t>
              </a:r>
              <a:r>
                <a:rPr lang="en-US" sz="24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ahoma" charset="0"/>
                </a:rPr>
                <a:t>PDO - 2014</a:t>
              </a:r>
              <a:endParaRPr lang="en-US" sz="2400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endParaRPr>
            </a:p>
          </p:txBody>
        </p:sp>
        <p:pic>
          <p:nvPicPr>
            <p:cNvPr id="145418" name="Picture 13" descr="pdo_warm_coo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74" t="23134" r="1370" b="4471"/>
            <a:stretch>
              <a:fillRect/>
            </a:stretch>
          </p:blipFill>
          <p:spPr bwMode="auto">
            <a:xfrm>
              <a:off x="1248" y="2496"/>
              <a:ext cx="115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5414" name="Text Box 14"/>
          <p:cNvSpPr txBox="1">
            <a:spLocks noChangeArrowheads="1"/>
          </p:cNvSpPr>
          <p:nvPr/>
        </p:nvSpPr>
        <p:spPr bwMode="auto">
          <a:xfrm>
            <a:off x="762000" y="6338888"/>
            <a:ext cx="3155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b="0"/>
          </a:p>
        </p:txBody>
      </p:sp>
      <p:sp>
        <p:nvSpPr>
          <p:cNvPr id="145415" name="Text Box 15"/>
          <p:cNvSpPr txBox="1">
            <a:spLocks noChangeArrowheads="1"/>
          </p:cNvSpPr>
          <p:nvPr/>
        </p:nvSpPr>
        <p:spPr bwMode="auto">
          <a:xfrm>
            <a:off x="0" y="6400800"/>
            <a:ext cx="3690938" cy="5191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0"/>
              <a:t>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226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CORiver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1820" y="4578292"/>
            <a:ext cx="2301231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Anasazi disperse</a:t>
            </a:r>
            <a:endParaRPr lang="en-US" sz="2400" dirty="0"/>
          </a:p>
        </p:txBody>
      </p:sp>
      <p:sp>
        <p:nvSpPr>
          <p:cNvPr id="3" name="Up Arrow 2"/>
          <p:cNvSpPr/>
          <p:nvPr/>
        </p:nvSpPr>
        <p:spPr>
          <a:xfrm>
            <a:off x="3287844" y="3799890"/>
            <a:ext cx="187599" cy="778402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2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124_042830_ssjm0126megadry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2" y="2044699"/>
            <a:ext cx="9008533" cy="27135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0400" y="474301"/>
            <a:ext cx="53040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latin typeface="Comic Sans MS"/>
                <a:cs typeface="Comic Sans MS"/>
              </a:rPr>
              <a:t>Megadroughts</a:t>
            </a:r>
            <a:endParaRPr lang="en-US" sz="60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20791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6200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70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2515" y="568867"/>
            <a:ext cx="576772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Global </a:t>
            </a:r>
            <a:r>
              <a:rPr lang="en-US" sz="44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Temperature</a:t>
            </a:r>
            <a:endParaRPr lang="en-US" sz="4400" b="1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6533" y="1889664"/>
            <a:ext cx="8128001" cy="440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omic Sans MS" charset="0"/>
                <a:cs typeface="Comic Sans MS" charset="0"/>
              </a:rPr>
              <a:t>• </a:t>
            </a:r>
            <a:r>
              <a:rPr lang="en-US" sz="2800" b="1" dirty="0" smtClean="0">
                <a:latin typeface="Comic Sans MS" charset="0"/>
                <a:cs typeface="Comic Sans MS" charset="0"/>
              </a:rPr>
              <a:t>Global is Warming </a:t>
            </a:r>
            <a:r>
              <a:rPr lang="en-US" sz="2800" b="1" dirty="0">
                <a:latin typeface="Comic Sans MS" charset="0"/>
                <a:cs typeface="Comic Sans MS" charset="0"/>
              </a:rPr>
              <a:t>(Trend </a:t>
            </a:r>
            <a:r>
              <a:rPr lang="en-US" sz="2800" b="1" dirty="0" smtClean="0">
                <a:latin typeface="Comic Sans MS" charset="0"/>
                <a:cs typeface="Comic Sans MS" charset="0"/>
              </a:rPr>
              <a:t>is </a:t>
            </a:r>
            <a:r>
              <a:rPr lang="en-US" sz="2800" b="1" dirty="0" smtClean="0">
                <a:solidFill>
                  <a:srgbClr val="15092F"/>
                </a:solidFill>
                <a:latin typeface="Comic Sans MS"/>
                <a:cs typeface="Comic Sans MS"/>
              </a:rPr>
              <a:t>0.012</a:t>
            </a:r>
            <a:r>
              <a:rPr lang="en-US" sz="2800" b="1" dirty="0">
                <a:solidFill>
                  <a:srgbClr val="15092F"/>
                </a:solidFill>
                <a:latin typeface="Comic Sans MS"/>
                <a:cs typeface="Comic Sans MS"/>
              </a:rPr>
              <a:t>°F/yr</a:t>
            </a:r>
            <a:r>
              <a:rPr lang="en-US" sz="2800" b="1" dirty="0" smtClean="0">
                <a:solidFill>
                  <a:srgbClr val="15092F"/>
                </a:solidFill>
                <a:latin typeface="Comic Sans MS"/>
                <a:cs typeface="Comic Sans MS"/>
              </a:rPr>
              <a:t>.)</a:t>
            </a:r>
          </a:p>
          <a:p>
            <a:endParaRPr lang="en-US" sz="800" b="1" dirty="0">
              <a:latin typeface="Comic Sans MS"/>
              <a:cs typeface="Comic Sans MS"/>
            </a:endParaRPr>
          </a:p>
          <a:p>
            <a:r>
              <a:rPr lang="en-US" sz="2800" b="1" dirty="0">
                <a:latin typeface="Comic Sans MS" charset="0"/>
                <a:cs typeface="Comic Sans MS" charset="0"/>
              </a:rPr>
              <a:t>  - </a:t>
            </a:r>
            <a:r>
              <a:rPr lang="en-US" sz="2800" b="1" dirty="0" smtClean="0">
                <a:latin typeface="Comic Sans MS" charset="0"/>
                <a:cs typeface="Comic Sans MS" charset="0"/>
              </a:rPr>
              <a:t>CO</a:t>
            </a:r>
            <a:r>
              <a:rPr lang="en-US" sz="2800" b="1" baseline="30000" dirty="0" smtClean="0">
                <a:latin typeface="Comic Sans MS" charset="0"/>
                <a:cs typeface="Comic Sans MS" charset="0"/>
              </a:rPr>
              <a:t>2</a:t>
            </a:r>
            <a:r>
              <a:rPr lang="en-US" sz="2800" b="1" dirty="0" smtClean="0">
                <a:latin typeface="Comic Sans MS" charset="0"/>
                <a:cs typeface="Comic Sans MS" charset="0"/>
              </a:rPr>
              <a:t> increased from 280 to 400 ppm</a:t>
            </a:r>
          </a:p>
          <a:p>
            <a:endParaRPr lang="en-US" sz="800" b="1" dirty="0">
              <a:latin typeface="Comic Sans MS" charset="0"/>
              <a:cs typeface="Comic Sans MS" charset="0"/>
            </a:endParaRPr>
          </a:p>
          <a:p>
            <a:r>
              <a:rPr lang="en-US" sz="2800" b="1" dirty="0" smtClean="0">
                <a:latin typeface="Comic Sans MS" charset="0"/>
                <a:cs typeface="Comic Sans MS" charset="0"/>
              </a:rPr>
              <a:t>• Strongly </a:t>
            </a:r>
            <a:r>
              <a:rPr lang="en-US" sz="2800" b="1" dirty="0">
                <a:latin typeface="Comic Sans MS" charset="0"/>
                <a:cs typeface="Comic Sans MS" charset="0"/>
              </a:rPr>
              <a:t>Modulated by</a:t>
            </a:r>
            <a:r>
              <a:rPr lang="en-US" sz="2800" b="1" dirty="0" smtClean="0">
                <a:latin typeface="Comic Sans MS" charset="0"/>
                <a:cs typeface="Comic Sans MS" charset="0"/>
              </a:rPr>
              <a:t>:</a:t>
            </a:r>
          </a:p>
          <a:p>
            <a:endParaRPr lang="en-US" sz="800" b="1" dirty="0" smtClean="0">
              <a:latin typeface="Comic Sans MS" charset="0"/>
              <a:cs typeface="Comic Sans MS" charset="0"/>
            </a:endParaRPr>
          </a:p>
          <a:p>
            <a:r>
              <a:rPr lang="en-US" sz="2800" b="1" dirty="0">
                <a:latin typeface="Comic Sans MS" charset="0"/>
                <a:cs typeface="Comic Sans MS" charset="0"/>
              </a:rPr>
              <a:t> </a:t>
            </a:r>
            <a:r>
              <a:rPr lang="en-US" sz="2800" b="1" dirty="0" smtClean="0">
                <a:latin typeface="Comic Sans MS" charset="0"/>
                <a:cs typeface="Comic Sans MS" charset="0"/>
              </a:rPr>
              <a:t> - </a:t>
            </a:r>
            <a:r>
              <a:rPr lang="en-US" sz="2800" b="1" dirty="0">
                <a:latin typeface="Comic Sans MS" charset="0"/>
                <a:cs typeface="Comic Sans MS" charset="0"/>
              </a:rPr>
              <a:t>‘Events’ </a:t>
            </a:r>
            <a:r>
              <a:rPr lang="en-US" sz="2800" b="1" dirty="0" smtClean="0">
                <a:latin typeface="Comic Sans MS" charset="0"/>
                <a:cs typeface="Comic Sans MS" charset="0"/>
              </a:rPr>
              <a:t>(Weather)</a:t>
            </a:r>
            <a:endParaRPr lang="en-US" sz="2800" b="1" dirty="0">
              <a:latin typeface="Comic Sans MS" charset="0"/>
              <a:cs typeface="Comic Sans MS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Comic Sans MS" charset="0"/>
                <a:cs typeface="Comic Sans MS" charset="0"/>
              </a:rPr>
              <a:t>  - </a:t>
            </a:r>
            <a:r>
              <a:rPr lang="en-US" sz="2800" b="1" dirty="0" err="1">
                <a:latin typeface="Comic Sans MS" charset="0"/>
                <a:cs typeface="Comic Sans MS" charset="0"/>
              </a:rPr>
              <a:t>Interannual</a:t>
            </a:r>
            <a:r>
              <a:rPr lang="en-US" sz="2800" b="1" dirty="0">
                <a:latin typeface="Comic Sans MS" charset="0"/>
                <a:cs typeface="Comic Sans MS" charset="0"/>
              </a:rPr>
              <a:t> (El Niño, La Niña &amp; La Nada)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Comic Sans MS" charset="0"/>
                <a:cs typeface="Comic Sans MS" charset="0"/>
              </a:rPr>
              <a:t>  - Decadal (Pacific Decadal Oscillation</a:t>
            </a:r>
            <a:r>
              <a:rPr lang="en-US" sz="2800" b="1" dirty="0" smtClean="0">
                <a:latin typeface="Comic Sans MS" charset="0"/>
                <a:cs typeface="Comic Sans MS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Comic Sans MS" charset="0"/>
                <a:cs typeface="Comic Sans MS" charset="0"/>
              </a:rPr>
              <a:t> </a:t>
            </a:r>
            <a:r>
              <a:rPr lang="en-US" sz="2800" b="1" dirty="0" smtClean="0">
                <a:latin typeface="Comic Sans MS" charset="0"/>
                <a:cs typeface="Comic Sans MS" charset="0"/>
              </a:rPr>
              <a:t> - </a:t>
            </a:r>
            <a:r>
              <a:rPr lang="en-US" sz="28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PDO Phase Shift causes ‘GW Hiatus’ or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  ‘GW Acceleration’</a:t>
            </a:r>
            <a:endParaRPr lang="en-US" sz="2800" b="1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63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5736" y="339547"/>
            <a:ext cx="8126942" cy="651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035" name="Straight Connector 3"/>
          <p:cNvCxnSpPr>
            <a:cxnSpLocks noChangeShapeType="1"/>
          </p:cNvCxnSpPr>
          <p:nvPr/>
        </p:nvCxnSpPr>
        <p:spPr bwMode="auto">
          <a:xfrm flipV="1">
            <a:off x="1066800" y="1828800"/>
            <a:ext cx="7315200" cy="342900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6" name="TextBox 1"/>
          <p:cNvSpPr txBox="1">
            <a:spLocks noChangeArrowheads="1"/>
          </p:cNvSpPr>
          <p:nvPr/>
        </p:nvSpPr>
        <p:spPr bwMode="auto">
          <a:xfrm>
            <a:off x="2209800" y="1828800"/>
            <a:ext cx="2363788" cy="523875"/>
          </a:xfrm>
          <a:prstGeom prst="rect">
            <a:avLst/>
          </a:prstGeom>
          <a:noFill/>
          <a:ln w="28575">
            <a:solidFill>
              <a:srgbClr val="15092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15092F"/>
                </a:solidFill>
              </a:rPr>
              <a:t>0.012°F/yr.</a:t>
            </a:r>
          </a:p>
        </p:txBody>
      </p:sp>
      <p:sp>
        <p:nvSpPr>
          <p:cNvPr id="44037" name="Line 26"/>
          <p:cNvSpPr>
            <a:spLocks noChangeShapeType="1"/>
          </p:cNvSpPr>
          <p:nvPr/>
        </p:nvSpPr>
        <p:spPr bwMode="auto">
          <a:xfrm>
            <a:off x="4572000" y="2057400"/>
            <a:ext cx="1676400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4871720" y="4600787"/>
            <a:ext cx="822960" cy="445346"/>
          </a:xfrm>
          <a:prstGeom prst="lef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5694680" y="4583853"/>
            <a:ext cx="822960" cy="46228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7199206" y="4549987"/>
            <a:ext cx="496994" cy="462280"/>
          </a:xfrm>
          <a:prstGeom prst="rightArrow">
            <a:avLst/>
          </a:prstGeom>
          <a:solidFill>
            <a:srgbClr val="C0504D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7763933" y="4549987"/>
            <a:ext cx="822960" cy="445347"/>
          </a:xfrm>
          <a:prstGeom prst="lef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6649720" y="4549987"/>
            <a:ext cx="822960" cy="445347"/>
          </a:xfrm>
          <a:prstGeom prst="leftArrow">
            <a:avLst/>
          </a:prstGeom>
          <a:solidFill>
            <a:srgbClr val="C0504D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217238" y="5113866"/>
            <a:ext cx="954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-PDO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7747794" y="5113866"/>
            <a:ext cx="954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-PDO</a:t>
            </a:r>
          </a:p>
        </p:txBody>
      </p:sp>
      <p:sp>
        <p:nvSpPr>
          <p:cNvPr id="4" name="Rectangle 3"/>
          <p:cNvSpPr/>
          <p:nvPr/>
        </p:nvSpPr>
        <p:spPr>
          <a:xfrm>
            <a:off x="6644640" y="5113866"/>
            <a:ext cx="1023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+PDO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5355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temperature_gis_20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58"/>
          <a:stretch>
            <a:fillRect/>
          </a:stretch>
        </p:blipFill>
        <p:spPr bwMode="auto">
          <a:xfrm>
            <a:off x="184150" y="1863725"/>
            <a:ext cx="8747125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1412875" y="390525"/>
            <a:ext cx="65024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>
                <a:latin typeface="Comic Sans MS" charset="0"/>
                <a:cs typeface="Comic Sans MS" charset="0"/>
              </a:rPr>
              <a:t>Global Annual Temperature Anomalies </a:t>
            </a:r>
          </a:p>
          <a:p>
            <a:pPr algn="ctr"/>
            <a:r>
              <a:rPr lang="en-US" sz="2800">
                <a:latin typeface="Comic Sans MS" charset="0"/>
                <a:cs typeface="Comic Sans MS" charset="0"/>
              </a:rPr>
              <a:t> vs 1951–1980 Average (°C)*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Comic Sans MS" charset="0"/>
                <a:cs typeface="Comic Sans MS" charset="0"/>
              </a:rPr>
              <a:t>ENSO Modulates Global Temps</a:t>
            </a:r>
          </a:p>
        </p:txBody>
      </p:sp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3992563" y="5257800"/>
            <a:ext cx="4348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*NASA’s Goddard Institute for Space Studies (GISS) </a:t>
            </a:r>
          </a:p>
        </p:txBody>
      </p:sp>
    </p:spTree>
    <p:extLst>
      <p:ext uri="{BB962C8B-B14F-4D97-AF65-F5344CB8AC3E}">
        <p14:creationId xmlns:p14="http://schemas.microsoft.com/office/powerpoint/2010/main" val="403763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2-13 at 1.52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92" y="362256"/>
            <a:ext cx="8255000" cy="3855954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462858" y="4541520"/>
            <a:ext cx="822960" cy="292946"/>
          </a:xfrm>
          <a:prstGeom prst="lef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3931920" y="4595706"/>
            <a:ext cx="822960" cy="28448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4820920" y="4581789"/>
            <a:ext cx="369070" cy="284480"/>
          </a:xfrm>
          <a:prstGeom prst="leftArrow">
            <a:avLst/>
          </a:prstGeom>
          <a:solidFill>
            <a:srgbClr val="C0504D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6704016" y="4604172"/>
            <a:ext cx="345328" cy="259080"/>
          </a:xfrm>
          <a:prstGeom prst="rightArrow">
            <a:avLst/>
          </a:prstGeom>
          <a:solidFill>
            <a:srgbClr val="C0504D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7081517" y="4629572"/>
            <a:ext cx="419946" cy="233680"/>
          </a:xfrm>
          <a:prstGeom prst="lef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90128" y="4496937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Negative PDO = Hiatus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189990" y="4403804"/>
            <a:ext cx="15563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Positive PDO =</a:t>
            </a:r>
          </a:p>
          <a:p>
            <a:pPr algn="ctr"/>
            <a:r>
              <a:rPr lang="en-US" dirty="0" smtClean="0"/>
              <a:t>Rapid Increase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495104" y="4411344"/>
            <a:ext cx="1648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Negative </a:t>
            </a:r>
            <a:r>
              <a:rPr lang="en-US" dirty="0" smtClean="0"/>
              <a:t>PDO =</a:t>
            </a:r>
          </a:p>
          <a:p>
            <a:pPr algn="ctr"/>
            <a:r>
              <a:rPr lang="en-US" dirty="0" smtClean="0"/>
              <a:t>Recent Hiatus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404351" y="272633"/>
            <a:ext cx="644704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Comic Sans MS"/>
                <a:cs typeface="Comic Sans MS"/>
              </a:rPr>
              <a:t>Global Temperature Anomalies since 1950</a:t>
            </a:r>
          </a:p>
          <a:p>
            <a:pPr algn="ctr"/>
            <a:r>
              <a:rPr lang="en-US" sz="1600" b="1" dirty="0" smtClean="0">
                <a:latin typeface="Comic Sans MS"/>
                <a:cs typeface="Comic Sans MS"/>
              </a:rPr>
              <a:t>Pacific Decadal Oscillation Modulates Global Temperatures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490128" y="3200400"/>
            <a:ext cx="2904072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394200" y="1532467"/>
            <a:ext cx="2352151" cy="1667934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746351" y="1532468"/>
            <a:ext cx="1601782" cy="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9" t="12471" r="7000" b="46668"/>
          <a:stretch/>
        </p:blipFill>
        <p:spPr bwMode="auto">
          <a:xfrm>
            <a:off x="1353474" y="4252058"/>
            <a:ext cx="7147059" cy="2226733"/>
          </a:xfrm>
          <a:prstGeom prst="rect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59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1595438" y="2419351"/>
            <a:ext cx="5857543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 b="1" dirty="0">
                <a:latin typeface="Comic Sans MS" charset="0"/>
                <a:cs typeface="Comic Sans MS" charset="0"/>
              </a:rPr>
              <a:t>Strongly Modulates</a:t>
            </a:r>
            <a:r>
              <a:rPr lang="en-US" sz="4000" b="1" dirty="0" smtClean="0">
                <a:latin typeface="Comic Sans MS" charset="0"/>
                <a:cs typeface="Comic Sans MS" charset="0"/>
              </a:rPr>
              <a:t>:</a:t>
            </a:r>
            <a:endParaRPr lang="en-US" sz="4000" b="1" dirty="0">
              <a:latin typeface="Comic Sans MS" charset="0"/>
              <a:cs typeface="Comic Sans MS" charset="0"/>
            </a:endParaRPr>
          </a:p>
          <a:p>
            <a:r>
              <a:rPr lang="en-US" sz="4000" b="1" dirty="0">
                <a:latin typeface="Comic Sans MS" charset="0"/>
                <a:cs typeface="Comic Sans MS" charset="0"/>
              </a:rPr>
              <a:t>• </a:t>
            </a:r>
            <a:r>
              <a:rPr lang="en-US" sz="4000" b="1" dirty="0" smtClean="0">
                <a:latin typeface="Comic Sans MS" charset="0"/>
                <a:cs typeface="Comic Sans MS" charset="0"/>
              </a:rPr>
              <a:t>Precipitation/Snow</a:t>
            </a:r>
          </a:p>
          <a:p>
            <a:r>
              <a:rPr lang="en-US" sz="4000" b="1" dirty="0">
                <a:latin typeface="Comic Sans MS" charset="0"/>
                <a:cs typeface="Comic Sans MS" charset="0"/>
              </a:rPr>
              <a:t>• Water </a:t>
            </a:r>
            <a:r>
              <a:rPr lang="en-US" sz="4000" b="1" dirty="0" smtClean="0">
                <a:latin typeface="Comic Sans MS" charset="0"/>
                <a:cs typeface="Comic Sans MS" charset="0"/>
              </a:rPr>
              <a:t>Supply</a:t>
            </a:r>
          </a:p>
          <a:p>
            <a:r>
              <a:rPr lang="en-US" sz="4000" b="1" dirty="0" smtClean="0">
                <a:latin typeface="Comic Sans MS" charset="0"/>
                <a:cs typeface="Comic Sans MS" charset="0"/>
              </a:rPr>
              <a:t>• Global Temperatures</a:t>
            </a:r>
          </a:p>
          <a:p>
            <a:r>
              <a:rPr lang="en-US" sz="4000" b="1" dirty="0" smtClean="0">
                <a:latin typeface="Comic Sans MS" charset="0"/>
                <a:cs typeface="Comic Sans MS" charset="0"/>
              </a:rPr>
              <a:t>• Lots of Other Stuff</a:t>
            </a:r>
            <a:endParaRPr lang="en-US" sz="4000" b="1" dirty="0">
              <a:latin typeface="Comic Sans MS" charset="0"/>
              <a:cs typeface="Comic Sans MS" charset="0"/>
            </a:endParaRPr>
          </a:p>
        </p:txBody>
      </p:sp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932878" y="512763"/>
            <a:ext cx="7408423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Why</a:t>
            </a:r>
            <a:r>
              <a:rPr lang="en-US" sz="44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Drought?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Pacific Decadal Oscillation</a:t>
            </a:r>
          </a:p>
          <a:p>
            <a:pPr algn="ctr"/>
            <a:endParaRPr lang="en-US" sz="5400" b="1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459615">
            <a:off x="625771" y="2804071"/>
            <a:ext cx="7489701" cy="76944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When Does </a:t>
            </a:r>
            <a:r>
              <a:rPr lang="en-US" sz="4400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Drounght</a:t>
            </a:r>
            <a:r>
              <a:rPr lang="en-US" sz="44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End?</a:t>
            </a:r>
            <a:endParaRPr lang="en-US" sz="4400" b="1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23147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218_usdm_ho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77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6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sStarNewsSept21,'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1" b="23689"/>
          <a:stretch/>
        </p:blipFill>
        <p:spPr>
          <a:xfrm>
            <a:off x="1798675" y="108500"/>
            <a:ext cx="5722068" cy="67799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0320" y="757557"/>
            <a:ext cx="3492696" cy="461665"/>
          </a:xfrm>
          <a:prstGeom prst="rect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400" b="1" dirty="0" smtClean="0">
                <a:latin typeface="Bookman Old Style"/>
                <a:cs typeface="Bookman Old Style"/>
              </a:rPr>
              <a:t>September 21, 2002</a:t>
            </a:r>
            <a:endParaRPr lang="en-US" sz="2400" b="1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92905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0n5uh-darylcagle.cagle.02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" y="-4232"/>
            <a:ext cx="9149644" cy="686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7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ean_glass_fracking_cartoon_051220115-1024x8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26" y="0"/>
            <a:ext cx="843048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762285">
            <a:off x="1910937" y="3437467"/>
            <a:ext cx="6483516" cy="954107"/>
          </a:xfrm>
          <a:prstGeom prst="rect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Comic Sans MS"/>
                <a:cs typeface="Comic Sans MS"/>
              </a:rPr>
              <a:t>Since 2005, 250 billion gallons H2O </a:t>
            </a:r>
          </a:p>
          <a:p>
            <a:pPr algn="ctr"/>
            <a:r>
              <a:rPr lang="en-US" sz="2800" b="1" dirty="0">
                <a:latin typeface="Comic Sans MS"/>
                <a:cs typeface="Comic Sans MS"/>
              </a:rPr>
              <a:t>u</a:t>
            </a:r>
            <a:r>
              <a:rPr lang="en-US" sz="2800" b="1" dirty="0" smtClean="0">
                <a:latin typeface="Comic Sans MS"/>
                <a:cs typeface="Comic Sans MS"/>
              </a:rPr>
              <a:t>sed in 80,000 wells in 17 States!</a:t>
            </a:r>
            <a:endParaRPr lang="en-US" sz="2800" b="1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0942" y="275681"/>
            <a:ext cx="4521290" cy="769441"/>
          </a:xfrm>
          <a:prstGeom prst="rect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latin typeface="Comic Sans MS"/>
                <a:cs typeface="Comic Sans MS"/>
              </a:rPr>
              <a:t>Fracking</a:t>
            </a:r>
            <a:r>
              <a:rPr lang="en-US" sz="4400" b="1" dirty="0" smtClean="0">
                <a:latin typeface="Comic Sans MS"/>
                <a:cs typeface="Comic Sans MS"/>
              </a:rPr>
              <a:t> = H2O</a:t>
            </a:r>
            <a:endParaRPr lang="en-US" sz="44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23046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popu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144000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1295400" y="5791200"/>
            <a:ext cx="70978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6X          </a:t>
            </a:r>
            <a:r>
              <a:rPr lang="en-US" sz="4000" dirty="0" smtClean="0">
                <a:solidFill>
                  <a:srgbClr val="FF0000"/>
                </a:solidFill>
              </a:rPr>
              <a:t>            4X                        </a:t>
            </a:r>
            <a:r>
              <a:rPr lang="en-US" sz="4000" dirty="0">
                <a:solidFill>
                  <a:srgbClr val="FF0000"/>
                </a:solidFill>
              </a:rPr>
              <a:t>2X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1484112" y="414867"/>
            <a:ext cx="5994800" cy="1323439"/>
          </a:xfrm>
          <a:prstGeom prst="rect">
            <a:avLst/>
          </a:prstGeom>
          <a:solidFill>
            <a:srgbClr val="FFF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4000" dirty="0" smtClean="0">
                <a:solidFill>
                  <a:srgbClr val="FF0000"/>
                </a:solidFill>
                <a:cs typeface="Comic Sans MS" charset="0"/>
              </a:rPr>
              <a:t>CA Population </a:t>
            </a:r>
            <a:r>
              <a:rPr lang="en-US" sz="4000" dirty="0">
                <a:solidFill>
                  <a:srgbClr val="FF0000"/>
                </a:solidFill>
                <a:cs typeface="Comic Sans MS" charset="0"/>
              </a:rPr>
              <a:t>Explosion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  <a:cs typeface="Comic Sans MS" charset="0"/>
              </a:rPr>
              <a:t>Stresses Everything!</a:t>
            </a:r>
            <a:endParaRPr lang="en-US" sz="4000" dirty="0">
              <a:solidFill>
                <a:srgbClr val="FF0000"/>
              </a:solidFill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07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500x_la-compari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0"/>
            <a:ext cx="6816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5"/>
          <p:cNvSpPr txBox="1">
            <a:spLocks noChangeArrowheads="1"/>
          </p:cNvSpPr>
          <p:nvPr/>
        </p:nvSpPr>
        <p:spPr bwMode="auto">
          <a:xfrm>
            <a:off x="1676400" y="6248400"/>
            <a:ext cx="1981200" cy="457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5486400" y="4038600"/>
            <a:ext cx="2286000" cy="523875"/>
          </a:xfrm>
          <a:prstGeom prst="rect">
            <a:avLst/>
          </a:prstGeom>
          <a:solidFill>
            <a:srgbClr val="F6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L.A.-2010</a:t>
            </a:r>
          </a:p>
        </p:txBody>
      </p:sp>
      <p:sp>
        <p:nvSpPr>
          <p:cNvPr id="64517" name="Rectangle 8"/>
          <p:cNvSpPr>
            <a:spLocks noChangeArrowheads="1"/>
          </p:cNvSpPr>
          <p:nvPr/>
        </p:nvSpPr>
        <p:spPr bwMode="auto">
          <a:xfrm>
            <a:off x="5486400" y="609600"/>
            <a:ext cx="2362200" cy="523220"/>
          </a:xfrm>
          <a:prstGeom prst="rect">
            <a:avLst/>
          </a:prstGeom>
          <a:solidFill>
            <a:srgbClr val="F6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L.A.-1902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95600" y="2590800"/>
            <a:ext cx="3581400" cy="12001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7200"/>
              <a:t>It</a:t>
            </a:r>
            <a:r>
              <a:rPr lang="ja-JP" altLang="en-US" sz="7200"/>
              <a:t>’</a:t>
            </a:r>
            <a:r>
              <a:rPr lang="en-US" altLang="ja-JP" sz="7200"/>
              <a:t>s us!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293841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5029" y="2235202"/>
            <a:ext cx="6957554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omic Sans MS"/>
                <a:cs typeface="Comic Sans MS"/>
              </a:rPr>
              <a:t>• (Naturally) Varying Climate</a:t>
            </a:r>
          </a:p>
          <a:p>
            <a:r>
              <a:rPr lang="en-US" sz="3200" b="1" dirty="0" smtClean="0">
                <a:latin typeface="Comic Sans MS"/>
                <a:cs typeface="Comic Sans MS"/>
              </a:rPr>
              <a:t>• Global Warming Accelerating</a:t>
            </a:r>
          </a:p>
          <a:p>
            <a:r>
              <a:rPr lang="en-US" sz="3200" b="1" dirty="0" smtClean="0">
                <a:latin typeface="Comic Sans MS"/>
                <a:cs typeface="Comic Sans MS"/>
              </a:rPr>
              <a:t>• Environment Stressed Out</a:t>
            </a:r>
          </a:p>
          <a:p>
            <a:r>
              <a:rPr lang="en-US" sz="3200" b="1" dirty="0" smtClean="0">
                <a:latin typeface="Comic Sans MS"/>
                <a:cs typeface="Comic Sans MS"/>
              </a:rPr>
              <a:t>• Expanding Agricultural Demands</a:t>
            </a:r>
            <a:endParaRPr lang="en-US" sz="3200" b="1" dirty="0">
              <a:latin typeface="Comic Sans MS"/>
              <a:cs typeface="Comic Sans MS"/>
            </a:endParaRPr>
          </a:p>
          <a:p>
            <a:r>
              <a:rPr lang="en-US" sz="3200" b="1" dirty="0" smtClean="0">
                <a:latin typeface="Comic Sans MS"/>
                <a:cs typeface="Comic Sans MS"/>
              </a:rPr>
              <a:t>• Growing Urban Population</a:t>
            </a:r>
            <a:endParaRPr lang="en-US" sz="3200" b="1" dirty="0">
              <a:latin typeface="Comic Sans MS"/>
              <a:cs typeface="Comic Sans MS"/>
            </a:endParaRPr>
          </a:p>
          <a:p>
            <a:r>
              <a:rPr lang="en-US" sz="3200" b="1" dirty="0" smtClean="0">
                <a:latin typeface="Comic Sans MS"/>
                <a:cs typeface="Comic Sans MS"/>
              </a:rPr>
              <a:t>• Changing Economy</a:t>
            </a:r>
          </a:p>
          <a:p>
            <a:r>
              <a:rPr lang="en-US" sz="3200" b="1" dirty="0" smtClean="0">
                <a:latin typeface="Comic Sans MS"/>
                <a:cs typeface="Comic Sans MS"/>
              </a:rPr>
              <a:t>• Technology Explosion</a:t>
            </a:r>
          </a:p>
          <a:p>
            <a:r>
              <a:rPr lang="en-US" sz="3200" b="1" dirty="0" smtClean="0">
                <a:latin typeface="Comic Sans MS"/>
                <a:cs typeface="Comic Sans MS"/>
              </a:rPr>
              <a:t>• New Users (</a:t>
            </a:r>
            <a:r>
              <a:rPr lang="en-US" sz="3200" b="1" dirty="0" err="1" smtClean="0">
                <a:latin typeface="Comic Sans MS"/>
                <a:cs typeface="Comic Sans MS"/>
              </a:rPr>
              <a:t>Frackers</a:t>
            </a:r>
            <a:r>
              <a:rPr lang="en-US" sz="3200" b="1" dirty="0" smtClean="0">
                <a:latin typeface="Comic Sans MS"/>
                <a:cs typeface="Comic Sans MS"/>
              </a:rPr>
              <a:t>)</a:t>
            </a:r>
            <a:endParaRPr lang="en-US" sz="3200" b="1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44126" y="380368"/>
            <a:ext cx="51217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latin typeface="Comic Sans MS"/>
                <a:cs typeface="Comic Sans MS"/>
              </a:rPr>
              <a:t>Managing Water</a:t>
            </a:r>
          </a:p>
          <a:p>
            <a:pPr algn="ctr"/>
            <a:r>
              <a:rPr lang="en-US" sz="4800" b="1" dirty="0">
                <a:latin typeface="Comic Sans MS"/>
                <a:cs typeface="Comic Sans MS"/>
              </a:rPr>
              <a:t>i</a:t>
            </a:r>
            <a:r>
              <a:rPr lang="en-US" sz="4800" b="1" dirty="0" smtClean="0">
                <a:latin typeface="Comic Sans MS"/>
                <a:cs typeface="Comic Sans MS"/>
              </a:rPr>
              <a:t>n Semi-Arid CA</a:t>
            </a:r>
            <a:endParaRPr lang="en-US" sz="48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3049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0110" y="1202266"/>
            <a:ext cx="7199808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Comic Sans MS"/>
                <a:cs typeface="Comic Sans MS"/>
              </a:rPr>
              <a:t>Our water management policy is tailored</a:t>
            </a:r>
          </a:p>
          <a:p>
            <a:pPr algn="ctr"/>
            <a:r>
              <a:rPr lang="en-US" sz="2400" b="1" dirty="0" smtClean="0">
                <a:latin typeface="Comic Sans MS"/>
                <a:cs typeface="Comic Sans MS"/>
              </a:rPr>
              <a:t> for more wet years than dry years. </a:t>
            </a:r>
          </a:p>
          <a:p>
            <a:pPr algn="ctr"/>
            <a:r>
              <a:rPr lang="en-US" sz="2400" b="1" dirty="0" smtClean="0">
                <a:latin typeface="Comic Sans MS"/>
                <a:cs typeface="Comic Sans MS"/>
              </a:rPr>
              <a:t>The reality is just the opposite.</a:t>
            </a:r>
          </a:p>
          <a:p>
            <a:pPr algn="ctr"/>
            <a:endParaRPr lang="en-US" sz="2400" b="1" dirty="0">
              <a:latin typeface="Comic Sans MS"/>
              <a:cs typeface="Comic Sans MS"/>
            </a:endParaRPr>
          </a:p>
          <a:p>
            <a:pPr algn="ctr"/>
            <a:r>
              <a:rPr lang="en-US" sz="2400" b="1" dirty="0">
                <a:latin typeface="Comic Sans MS"/>
                <a:cs typeface="Comic Sans MS"/>
              </a:rPr>
              <a:t>Even when nature behaves, </a:t>
            </a:r>
            <a:endParaRPr lang="en-US" sz="2400" b="1" dirty="0" smtClean="0">
              <a:latin typeface="Comic Sans MS"/>
              <a:cs typeface="Comic Sans MS"/>
            </a:endParaRPr>
          </a:p>
          <a:p>
            <a:pPr algn="ctr"/>
            <a:r>
              <a:rPr lang="en-US" sz="2400" b="1" dirty="0" smtClean="0">
                <a:latin typeface="Comic Sans MS"/>
                <a:cs typeface="Comic Sans MS"/>
              </a:rPr>
              <a:t>there </a:t>
            </a:r>
            <a:r>
              <a:rPr lang="en-US" sz="2400" b="1" dirty="0">
                <a:latin typeface="Comic Sans MS"/>
                <a:cs typeface="Comic Sans MS"/>
              </a:rPr>
              <a:t>are too many water demands </a:t>
            </a:r>
            <a:endParaRPr lang="en-US" sz="2400" b="1" dirty="0" smtClean="0">
              <a:latin typeface="Comic Sans MS"/>
              <a:cs typeface="Comic Sans MS"/>
            </a:endParaRPr>
          </a:p>
          <a:p>
            <a:pPr algn="ctr"/>
            <a:r>
              <a:rPr lang="en-US" sz="2400" b="1" dirty="0">
                <a:latin typeface="Comic Sans MS"/>
                <a:cs typeface="Comic Sans MS"/>
              </a:rPr>
              <a:t>t</a:t>
            </a:r>
            <a:r>
              <a:rPr lang="en-US" sz="2400" b="1" dirty="0" smtClean="0">
                <a:latin typeface="Comic Sans MS"/>
                <a:cs typeface="Comic Sans MS"/>
              </a:rPr>
              <a:t>o satisfy all of them.</a:t>
            </a:r>
          </a:p>
          <a:p>
            <a:pPr algn="ctr"/>
            <a:endParaRPr lang="en-US" sz="2400" b="1" dirty="0">
              <a:latin typeface="Comic Sans MS"/>
              <a:cs typeface="Comic Sans MS"/>
            </a:endParaRPr>
          </a:p>
          <a:p>
            <a:pPr algn="ctr"/>
            <a:r>
              <a:rPr lang="en-US" sz="2400" b="1" dirty="0" smtClean="0">
                <a:latin typeface="Comic Sans MS"/>
                <a:cs typeface="Comic Sans MS"/>
              </a:rPr>
              <a:t>This drought is a great opportunity to start </a:t>
            </a:r>
          </a:p>
          <a:p>
            <a:pPr algn="ctr"/>
            <a:r>
              <a:rPr lang="en-US" sz="2400" b="1" dirty="0" smtClean="0">
                <a:latin typeface="Comic Sans MS"/>
                <a:cs typeface="Comic Sans MS"/>
              </a:rPr>
              <a:t>a real conversation about </a:t>
            </a:r>
            <a:r>
              <a:rPr lang="en-US" sz="2400" b="1" dirty="0">
                <a:latin typeface="Comic Sans MS"/>
                <a:cs typeface="Comic Sans MS"/>
              </a:rPr>
              <a:t>fundamental changes </a:t>
            </a:r>
            <a:endParaRPr lang="en-US" sz="2400" b="1" dirty="0" smtClean="0">
              <a:latin typeface="Comic Sans MS"/>
              <a:cs typeface="Comic Sans MS"/>
            </a:endParaRPr>
          </a:p>
          <a:p>
            <a:pPr algn="ctr"/>
            <a:r>
              <a:rPr lang="en-US" sz="2400" b="1" dirty="0" smtClean="0">
                <a:latin typeface="Comic Sans MS"/>
                <a:cs typeface="Comic Sans MS"/>
              </a:rPr>
              <a:t>in </a:t>
            </a:r>
            <a:r>
              <a:rPr lang="en-US" sz="2400" b="1" dirty="0">
                <a:latin typeface="Comic Sans MS"/>
                <a:cs typeface="Comic Sans MS"/>
              </a:rPr>
              <a:t>California water policy</a:t>
            </a:r>
          </a:p>
        </p:txBody>
      </p:sp>
    </p:spTree>
    <p:extLst>
      <p:ext uri="{BB962C8B-B14F-4D97-AF65-F5344CB8AC3E}">
        <p14:creationId xmlns:p14="http://schemas.microsoft.com/office/powerpoint/2010/main" val="143557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hP3Hw7CAAAN3Sw.jpg-larg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03" y="463027"/>
            <a:ext cx="8492560" cy="58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4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171" y="1108669"/>
            <a:ext cx="8520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Comic Sans MS"/>
                <a:cs typeface="Comic Sans MS"/>
              </a:rPr>
              <a:t>Ignoring Reality = Dire Consequences</a:t>
            </a:r>
            <a:endParaRPr lang="en-US" sz="3600" b="1" dirty="0"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0332" y="3412067"/>
            <a:ext cx="464070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Comic Sans MS"/>
                <a:cs typeface="Comic Sans MS"/>
              </a:rPr>
              <a:t> 	</a:t>
            </a:r>
            <a:r>
              <a:rPr lang="en-US" sz="5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• Politicians</a:t>
            </a:r>
          </a:p>
          <a:p>
            <a:r>
              <a:rPr lang="en-US" sz="5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	• Lawyers</a:t>
            </a:r>
            <a:endParaRPr lang="en-US" sz="54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8400" y="2311400"/>
            <a:ext cx="6974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Comic Sans MS"/>
                <a:cs typeface="Comic Sans MS"/>
              </a:rPr>
              <a:t>What’s your worst nightmare?</a:t>
            </a:r>
            <a:endParaRPr lang="en-US" sz="3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03013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546211" cy="3529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211" y="0"/>
            <a:ext cx="4597789" cy="3488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19544"/>
            <a:ext cx="4721303" cy="3838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4201" y="3019544"/>
            <a:ext cx="4749800" cy="38384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971455">
            <a:off x="1517497" y="2429935"/>
            <a:ext cx="5453812" cy="181588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Comic Sans MS"/>
                <a:cs typeface="Comic Sans MS"/>
              </a:rPr>
              <a:t>The Great Flood of 1938</a:t>
            </a:r>
          </a:p>
          <a:p>
            <a:pPr algn="ctr"/>
            <a:r>
              <a:rPr lang="en-US" sz="2800" b="1" dirty="0" smtClean="0">
                <a:latin typeface="Comic Sans MS"/>
                <a:cs typeface="Comic Sans MS"/>
              </a:rPr>
              <a:t>76</a:t>
            </a:r>
            <a:r>
              <a:rPr lang="en-US" sz="2800" b="1" baseline="30000" dirty="0" smtClean="0">
                <a:latin typeface="Comic Sans MS"/>
                <a:cs typeface="Comic Sans MS"/>
              </a:rPr>
              <a:t>th</a:t>
            </a:r>
            <a:r>
              <a:rPr lang="en-US" sz="2800" b="1" dirty="0" smtClean="0">
                <a:latin typeface="Comic Sans MS"/>
                <a:cs typeface="Comic Sans MS"/>
              </a:rPr>
              <a:t> Anniversary</a:t>
            </a:r>
          </a:p>
          <a:p>
            <a:pPr algn="ctr"/>
            <a:r>
              <a:rPr lang="en-US" sz="2800" b="1" dirty="0" smtClean="0">
                <a:latin typeface="Comic Sans MS"/>
                <a:cs typeface="Comic Sans MS"/>
              </a:rPr>
              <a:t>February 27 – March 4, 1938</a:t>
            </a:r>
          </a:p>
          <a:p>
            <a:pPr algn="ctr"/>
            <a:r>
              <a:rPr lang="en-US" sz="2800" b="1" dirty="0" smtClean="0">
                <a:latin typeface="Comic Sans MS"/>
                <a:cs typeface="Comic Sans MS"/>
              </a:rPr>
              <a:t>~10.0” of Rain</a:t>
            </a:r>
            <a:endParaRPr lang="en-US" sz="28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5770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482" r="37778"/>
          <a:stretch/>
        </p:blipFill>
        <p:spPr>
          <a:xfrm>
            <a:off x="118531" y="508000"/>
            <a:ext cx="4427079" cy="5816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592" r="37778"/>
          <a:stretch/>
        </p:blipFill>
        <p:spPr>
          <a:xfrm>
            <a:off x="4712267" y="508000"/>
            <a:ext cx="4330135" cy="581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066" y="5125758"/>
            <a:ext cx="3854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Comic Sans MS"/>
                <a:cs typeface="Comic Sans MS"/>
              </a:rPr>
              <a:t>January 18, 2013</a:t>
            </a:r>
            <a:endParaRPr lang="en-US" sz="36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54913" y="5115579"/>
            <a:ext cx="3854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Comic Sans MS"/>
                <a:cs typeface="Comic Sans MS"/>
              </a:rPr>
              <a:t>January 18, 2014</a:t>
            </a:r>
            <a:endParaRPr lang="en-US" sz="36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2998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27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43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762" y="720944"/>
            <a:ext cx="8497263" cy="5201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Record Drought in 2013-2014</a:t>
            </a:r>
          </a:p>
          <a:p>
            <a:endParaRPr lang="en-US" sz="2000" b="1" dirty="0">
              <a:latin typeface="Comic Sans MS"/>
              <a:cs typeface="Comic Sans MS"/>
            </a:endParaRPr>
          </a:p>
          <a:p>
            <a:r>
              <a:rPr lang="en-US" sz="2800" b="1" dirty="0" smtClean="0">
                <a:latin typeface="Comic Sans MS"/>
                <a:cs typeface="Comic Sans MS"/>
              </a:rPr>
              <a:t>			</a:t>
            </a:r>
            <a:r>
              <a:rPr lang="en-US" sz="2400" b="1" dirty="0" smtClean="0">
                <a:latin typeface="Comic Sans MS"/>
                <a:cs typeface="Comic Sans MS"/>
              </a:rPr>
              <a:t>• L.A. (CA) Calendar Year 2013</a:t>
            </a:r>
          </a:p>
          <a:p>
            <a:r>
              <a:rPr lang="en-US" sz="2400" b="1" dirty="0">
                <a:latin typeface="Comic Sans MS"/>
                <a:cs typeface="Comic Sans MS"/>
              </a:rPr>
              <a:t> </a:t>
            </a:r>
            <a:r>
              <a:rPr lang="en-US" sz="2400" b="1" dirty="0" smtClean="0">
                <a:latin typeface="Comic Sans MS"/>
                <a:cs typeface="Comic Sans MS"/>
              </a:rPr>
              <a:t>  				- Jan – Dec = 3.60” </a:t>
            </a:r>
          </a:p>
          <a:p>
            <a:r>
              <a:rPr lang="en-US" sz="2400" b="1" dirty="0">
                <a:latin typeface="Comic Sans MS"/>
                <a:cs typeface="Comic Sans MS"/>
              </a:rPr>
              <a:t> </a:t>
            </a:r>
            <a:r>
              <a:rPr lang="en-US" sz="2400" b="1" dirty="0" smtClean="0">
                <a:latin typeface="Comic Sans MS"/>
                <a:cs typeface="Comic Sans MS"/>
              </a:rPr>
              <a:t>  				- Driest in 135 </a:t>
            </a:r>
            <a:r>
              <a:rPr lang="en-US" sz="2400" b="1" dirty="0" err="1" smtClean="0">
                <a:latin typeface="Comic Sans MS"/>
                <a:cs typeface="Comic Sans MS"/>
              </a:rPr>
              <a:t>yrs</a:t>
            </a:r>
            <a:endParaRPr lang="en-US" sz="2400" b="1" dirty="0" smtClean="0">
              <a:latin typeface="Comic Sans MS"/>
              <a:cs typeface="Comic Sans MS"/>
            </a:endParaRPr>
          </a:p>
          <a:p>
            <a:endParaRPr lang="en-US" sz="2400" b="1" dirty="0" smtClean="0">
              <a:latin typeface="Comic Sans MS"/>
              <a:cs typeface="Comic Sans MS"/>
            </a:endParaRPr>
          </a:p>
          <a:p>
            <a:r>
              <a:rPr lang="en-US" sz="2400" b="1" dirty="0" smtClean="0">
                <a:latin typeface="Comic Sans MS"/>
                <a:cs typeface="Comic Sans MS"/>
              </a:rPr>
              <a:t>			• CA Water/Snow Year 2013 – </a:t>
            </a:r>
            <a:r>
              <a:rPr lang="fr-FR" sz="2400" b="1" dirty="0" smtClean="0">
                <a:latin typeface="Comic Sans MS"/>
                <a:cs typeface="Comic Sans MS"/>
              </a:rPr>
              <a:t>20</a:t>
            </a:r>
            <a:r>
              <a:rPr lang="en-US" sz="2400" b="1" dirty="0" smtClean="0">
                <a:latin typeface="Comic Sans MS"/>
                <a:cs typeface="Comic Sans MS"/>
              </a:rPr>
              <a:t>14</a:t>
            </a:r>
          </a:p>
          <a:p>
            <a:r>
              <a:rPr lang="en-US" sz="2400" b="1" dirty="0">
                <a:latin typeface="Comic Sans MS"/>
                <a:cs typeface="Comic Sans MS"/>
              </a:rPr>
              <a:t> </a:t>
            </a:r>
            <a:r>
              <a:rPr lang="en-US" sz="2400" b="1" dirty="0" smtClean="0">
                <a:latin typeface="Comic Sans MS"/>
                <a:cs typeface="Comic Sans MS"/>
              </a:rPr>
              <a:t>  				- L.A. = 1.20” (~12% of norm, 10.72”)</a:t>
            </a:r>
          </a:p>
          <a:p>
            <a:r>
              <a:rPr lang="en-US" sz="2400" b="1" dirty="0">
                <a:latin typeface="Comic Sans MS"/>
                <a:cs typeface="Comic Sans MS"/>
              </a:rPr>
              <a:t> </a:t>
            </a:r>
            <a:r>
              <a:rPr lang="en-US" sz="2400" b="1" dirty="0" smtClean="0">
                <a:latin typeface="Comic Sans MS"/>
                <a:cs typeface="Comic Sans MS"/>
              </a:rPr>
              <a:t>  				 </a:t>
            </a:r>
          </a:p>
          <a:p>
            <a:r>
              <a:rPr lang="en-US" sz="2400" b="1" dirty="0" smtClean="0">
                <a:latin typeface="Comic Sans MS"/>
                <a:cs typeface="Comic Sans MS"/>
              </a:rPr>
              <a:t>			• Most of West in 3+ year drought </a:t>
            </a:r>
          </a:p>
          <a:p>
            <a:endParaRPr lang="en-US" sz="2400" b="1" dirty="0" smtClean="0">
              <a:latin typeface="Comic Sans MS"/>
              <a:cs typeface="Comic Sans MS"/>
            </a:endParaRPr>
          </a:p>
          <a:p>
            <a:r>
              <a:rPr lang="en-US" sz="2400" b="1" dirty="0" smtClean="0">
                <a:latin typeface="Comic Sans MS"/>
                <a:cs typeface="Comic Sans MS"/>
              </a:rPr>
              <a:t>			• Drought started in 1999?</a:t>
            </a:r>
          </a:p>
          <a:p>
            <a:r>
              <a:rPr lang="en-US" sz="2400" b="1" dirty="0">
                <a:latin typeface="Comic Sans MS"/>
                <a:cs typeface="Comic Sans MS"/>
              </a:rPr>
              <a:t>	</a:t>
            </a:r>
            <a:r>
              <a:rPr lang="en-US" sz="2400" b="1" dirty="0" smtClean="0">
                <a:latin typeface="Comic Sans MS"/>
                <a:cs typeface="Comic Sans MS"/>
              </a:rPr>
              <a:t>		   - 11 of last 15 years below normal</a:t>
            </a:r>
          </a:p>
        </p:txBody>
      </p:sp>
    </p:spTree>
    <p:extLst>
      <p:ext uri="{BB962C8B-B14F-4D97-AF65-F5344CB8AC3E}">
        <p14:creationId xmlns:p14="http://schemas.microsoft.com/office/powerpoint/2010/main" val="337680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-na-tt-californias-severe-drought-20140205-001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8"/>
          <a:stretch/>
        </p:blipFill>
        <p:spPr>
          <a:xfrm>
            <a:off x="-16933" y="0"/>
            <a:ext cx="9144000" cy="6854103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981784" y="5601731"/>
            <a:ext cx="3061549" cy="1120802"/>
          </a:xfrm>
          <a:prstGeom prst="wedgeRoundRectCallout">
            <a:avLst>
              <a:gd name="adj1" fmla="val -76511"/>
              <a:gd name="adj2" fmla="val -108161"/>
              <a:gd name="adj3" fmla="val 16667"/>
            </a:avLst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omic Sans MS"/>
                <a:cs typeface="Comic Sans MS"/>
              </a:rPr>
              <a:t>L.A. Resident,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omic Sans MS"/>
                <a:cs typeface="Comic Sans MS"/>
              </a:rPr>
              <a:t>MWD </a:t>
            </a:r>
            <a:r>
              <a:rPr lang="en-US" sz="2800" b="1" dirty="0">
                <a:solidFill>
                  <a:schemeClr val="tx1"/>
                </a:solidFill>
                <a:latin typeface="Comic Sans MS"/>
                <a:cs typeface="Comic Sans MS"/>
              </a:rPr>
              <a:t>Custom</a:t>
            </a:r>
            <a:r>
              <a:rPr lang="en-US" sz="2800" dirty="0">
                <a:solidFill>
                  <a:schemeClr val="tx1"/>
                </a:solidFill>
                <a:latin typeface="Comic Sans MS"/>
                <a:cs typeface="Comic Sans MS"/>
              </a:rPr>
              <a:t>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33333" y="14054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92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1042609" y="2704042"/>
            <a:ext cx="7187034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 b="1" dirty="0">
                <a:latin typeface="Comic Sans MS" charset="0"/>
                <a:cs typeface="Comic Sans MS" charset="0"/>
              </a:rPr>
              <a:t>Strongly Modulates</a:t>
            </a:r>
            <a:r>
              <a:rPr lang="en-US" sz="4000" b="1" dirty="0" smtClean="0">
                <a:latin typeface="Comic Sans MS" charset="0"/>
                <a:cs typeface="Comic Sans MS" charset="0"/>
              </a:rPr>
              <a:t>:</a:t>
            </a:r>
            <a:endParaRPr lang="en-US" sz="4000" b="1" dirty="0">
              <a:latin typeface="Comic Sans MS" charset="0"/>
              <a:cs typeface="Comic Sans MS" charset="0"/>
            </a:endParaRPr>
          </a:p>
          <a:p>
            <a:r>
              <a:rPr lang="en-US" sz="4000" b="1" dirty="0">
                <a:latin typeface="Comic Sans MS" charset="0"/>
                <a:cs typeface="Comic Sans MS" charset="0"/>
              </a:rPr>
              <a:t>• </a:t>
            </a:r>
            <a:r>
              <a:rPr lang="en-US" sz="4000" b="1" dirty="0" smtClean="0">
                <a:latin typeface="Comic Sans MS" charset="0"/>
                <a:cs typeface="Comic Sans MS" charset="0"/>
              </a:rPr>
              <a:t>Precipitation/Snow</a:t>
            </a:r>
          </a:p>
          <a:p>
            <a:r>
              <a:rPr lang="en-US" sz="4000" b="1" dirty="0">
                <a:latin typeface="Comic Sans MS" charset="0"/>
                <a:cs typeface="Comic Sans MS" charset="0"/>
              </a:rPr>
              <a:t>• Water </a:t>
            </a:r>
            <a:r>
              <a:rPr lang="en-US" sz="4000" b="1" dirty="0" smtClean="0">
                <a:latin typeface="Comic Sans MS" charset="0"/>
                <a:cs typeface="Comic Sans MS" charset="0"/>
              </a:rPr>
              <a:t>Supply</a:t>
            </a:r>
          </a:p>
          <a:p>
            <a:r>
              <a:rPr lang="en-US" sz="4000" b="1" dirty="0" smtClean="0">
                <a:latin typeface="Comic Sans MS" charset="0"/>
                <a:cs typeface="Comic Sans MS" charset="0"/>
              </a:rPr>
              <a:t>• Global Temperature</a:t>
            </a:r>
          </a:p>
          <a:p>
            <a:r>
              <a:rPr lang="en-US" sz="4000" b="1" dirty="0" smtClean="0">
                <a:latin typeface="Comic Sans MS" charset="0"/>
                <a:cs typeface="Comic Sans MS" charset="0"/>
              </a:rPr>
              <a:t>• Land &amp; Ocean Ecosystems</a:t>
            </a:r>
            <a:endParaRPr lang="en-US" sz="4000" b="1" dirty="0">
              <a:latin typeface="Comic Sans MS" charset="0"/>
              <a:cs typeface="Comic Sans MS" charset="0"/>
            </a:endParaRPr>
          </a:p>
        </p:txBody>
      </p:sp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890209" y="512763"/>
            <a:ext cx="749375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Why? Pacific </a:t>
            </a:r>
            <a:r>
              <a:rPr lang="en-US" sz="54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Decadal</a:t>
            </a:r>
          </a:p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Oscillation &amp; Drought</a:t>
            </a:r>
          </a:p>
          <a:p>
            <a:pPr algn="ctr"/>
            <a:endParaRPr lang="en-US" sz="5400" b="1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57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026400" cy="4762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101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</a:rPr>
              <a:t>The Pacific </a:t>
            </a:r>
            <a:r>
              <a:rPr lang="en-US" sz="4000" dirty="0"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101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</a:rPr>
              <a:t>Decadal </a:t>
            </a:r>
            <a:r>
              <a:rPr lang="en-US" sz="4000" dirty="0" smtClean="0"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101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</a:rPr>
              <a:t>Oscillation</a:t>
            </a:r>
            <a:br>
              <a:rPr lang="en-US" sz="4000" dirty="0" smtClean="0"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101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</a:rPr>
            </a:br>
            <a:r>
              <a:rPr lang="en-US" sz="3100" dirty="0" smtClean="0"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101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9" charset="0"/>
              </a:rPr>
              <a:t>Sea Surface Temperature Pattern</a:t>
            </a:r>
            <a:endParaRPr lang="en-US" sz="3100" dirty="0"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10199"/>
              </a:solidFill>
            </a:endParaRPr>
          </a:p>
        </p:txBody>
      </p:sp>
      <p:pic>
        <p:nvPicPr>
          <p:cNvPr id="24579" name="Picture 3" descr="pdo_warm_co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1"/>
          <a:stretch>
            <a:fillRect/>
          </a:stretch>
        </p:blipFill>
        <p:spPr bwMode="auto">
          <a:xfrm>
            <a:off x="76200" y="1250950"/>
            <a:ext cx="8839200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49725"/>
            <a:ext cx="57912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7"/>
          <a:stretch>
            <a:fillRect/>
          </a:stretch>
        </p:blipFill>
        <p:spPr bwMode="auto">
          <a:xfrm>
            <a:off x="1447800" y="4334932"/>
            <a:ext cx="5545667" cy="2218267"/>
          </a:xfrm>
          <a:prstGeom prst="rect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8800" y="1066284"/>
            <a:ext cx="2931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Warms Pacific (Earth)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5900002" y="1066284"/>
            <a:ext cx="27105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Cools </a:t>
            </a:r>
            <a:r>
              <a:rPr lang="en-US" sz="2400" b="1" dirty="0"/>
              <a:t>Pacific (</a:t>
            </a:r>
            <a:r>
              <a:rPr lang="en-US" sz="2400" b="1" dirty="0" smtClean="0"/>
              <a:t>Earth)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1783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t.ano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817"/>
            <a:ext cx="9144000" cy="5829300"/>
          </a:xfrm>
          <a:prstGeom prst="rect">
            <a:avLst/>
          </a:prstGeom>
        </p:spPr>
      </p:pic>
      <p:pic>
        <p:nvPicPr>
          <p:cNvPr id="3" name="Picture 2" descr="pdo_warm_cool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7"/>
          <a:stretch/>
        </p:blipFill>
        <p:spPr bwMode="auto">
          <a:xfrm>
            <a:off x="795866" y="1879601"/>
            <a:ext cx="2373622" cy="234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766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88A099B3AFB54D885BA7C54CA43035" ma:contentTypeVersion="3" ma:contentTypeDescription="Create a new document." ma:contentTypeScope="" ma:versionID="666d37cd8eae84888fbd416ba2e73418">
  <xsd:schema xmlns:xsd="http://www.w3.org/2001/XMLSchema" xmlns:xs="http://www.w3.org/2001/XMLSchema" xmlns:p="http://schemas.microsoft.com/office/2006/metadata/properties" xmlns:ns2="2d8c4b88-99e6-4e86-8d7d-c742e2d9b8d2" targetNamespace="http://schemas.microsoft.com/office/2006/metadata/properties" ma:root="true" ma:fieldsID="49d5abeb8e36dfe226415733ac78a5cd" ns2:_="">
    <xsd:import namespace="2d8c4b88-99e6-4e86-8d7d-c742e2d9b8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8c4b88-99e6-4e86-8d7d-c742e2d9b8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335EC3B-33BE-4757-8D20-1CB25B027193}"/>
</file>

<file path=customXml/itemProps2.xml><?xml version="1.0" encoding="utf-8"?>
<ds:datastoreItem xmlns:ds="http://schemas.openxmlformats.org/officeDocument/2006/customXml" ds:itemID="{5F271936-F77F-448A-9DB4-944BF8189530}"/>
</file>

<file path=customXml/itemProps3.xml><?xml version="1.0" encoding="utf-8"?>
<ds:datastoreItem xmlns:ds="http://schemas.openxmlformats.org/officeDocument/2006/customXml" ds:itemID="{FC57C99E-4F49-410E-90F3-3CB83130999C}"/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884</Words>
  <Application>Microsoft Office PowerPoint</Application>
  <PresentationFormat>On-screen Show (4:3)</PresentationFormat>
  <Paragraphs>216</Paragraphs>
  <Slides>41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Pacific Decadal Oscillation Sea Surface Temperature Pattern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jpl</dc:creator>
  <cp:lastModifiedBy>Escuadro-Dailey,Rossana P</cp:lastModifiedBy>
  <cp:revision>94</cp:revision>
  <dcterms:created xsi:type="dcterms:W3CDTF">2014-02-06T23:36:32Z</dcterms:created>
  <dcterms:modified xsi:type="dcterms:W3CDTF">2014-02-26T20:19:54Z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0x010100AF88A099B3AFB54D885BA7C54CA43035</vt:lpwstr>
  </property>
</Properties>
</file>